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1" r:id="rId4"/>
    <p:sldMasterId id="2147483651" r:id="rId5"/>
    <p:sldMasterId id="2147483780" r:id="rId6"/>
    <p:sldMasterId id="2147483841" r:id="rId7"/>
  </p:sldMasterIdLst>
  <p:notesMasterIdLst>
    <p:notesMasterId r:id="rId17"/>
  </p:notesMasterIdLst>
  <p:handoutMasterIdLst>
    <p:handoutMasterId r:id="rId18"/>
  </p:handoutMasterIdLst>
  <p:sldIdLst>
    <p:sldId id="1127" r:id="rId8"/>
    <p:sldId id="1289" r:id="rId9"/>
    <p:sldId id="1291" r:id="rId10"/>
    <p:sldId id="1302" r:id="rId11"/>
    <p:sldId id="1296" r:id="rId12"/>
    <p:sldId id="1283" r:id="rId13"/>
    <p:sldId id="1284" r:id="rId14"/>
    <p:sldId id="1263" r:id="rId15"/>
    <p:sldId id="631" r:id="rId16"/>
  </p:sldIdLst>
  <p:sldSz cx="9144000" cy="5143500" type="screen16x9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144" algn="l" rtl="0" eaLnBrk="0" fontAlgn="base" hangingPunct="0">
      <a:spcBef>
        <a:spcPct val="0"/>
      </a:spcBef>
      <a:spcAft>
        <a:spcPct val="0"/>
      </a:spcAft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287" algn="l" rtl="0" eaLnBrk="0" fontAlgn="base" hangingPunct="0">
      <a:spcBef>
        <a:spcPct val="0"/>
      </a:spcBef>
      <a:spcAft>
        <a:spcPct val="0"/>
      </a:spcAft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431" algn="l" rtl="0" eaLnBrk="0" fontAlgn="base" hangingPunct="0">
      <a:spcBef>
        <a:spcPct val="0"/>
      </a:spcBef>
      <a:spcAft>
        <a:spcPct val="0"/>
      </a:spcAft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574" algn="l" rtl="0" eaLnBrk="0" fontAlgn="base" hangingPunct="0">
      <a:spcBef>
        <a:spcPct val="0"/>
      </a:spcBef>
      <a:spcAft>
        <a:spcPct val="0"/>
      </a:spcAft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17" algn="l" defTabSz="457144" rtl="0" eaLnBrk="1" latinLnBrk="0" hangingPunct="1"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2861" algn="l" defTabSz="457144" rtl="0" eaLnBrk="1" latinLnBrk="0" hangingPunct="1"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004" algn="l" defTabSz="457144" rtl="0" eaLnBrk="1" latinLnBrk="0" hangingPunct="1"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148" algn="l" defTabSz="457144" rtl="0" eaLnBrk="1" latinLnBrk="0" hangingPunct="1"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>
          <p15:clr>
            <a:srgbClr val="A4A3A4"/>
          </p15:clr>
        </p15:guide>
        <p15:guide id="4" orient="horz" pos="1733" userDrawn="1">
          <p15:clr>
            <a:srgbClr val="A4A3A4"/>
          </p15:clr>
        </p15:guide>
        <p15:guide id="5" pos="2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2FE54F-B3E3-0DB9-C681-8D36F2B12C47}" name="Volker Bischoff | Carta" initials="VB|C" userId="S::bischoff@carta.eu::06f5c8d0-1474-4587-b595-e559a5fd4469" providerId="AD"/>
  <p188:author id="{503EA879-F524-DB09-7606-508C769E6D6B}" name="Ide Fürstenberger | Carta" initials="IF|C" userId="S::fuerstenberger@carta.eu::9e9256c8-5a78-4c1e-920c-5349fddaf0d7" providerId="AD"/>
  <p188:author id="{8F7A7FB5-BE52-A02D-767E-EFF6E00A0E1D}" name="Rittler, Nina Sophie" initials="RNS" userId="S::nri@kaltwasser.de::a27ee63d-0f04-4e68-811c-c7835f6e001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olker Bischoff | Carta" initials="VB|C" lastIdx="1" clrIdx="3"/>
  <p:cmAuthor id="8" name="bischoff" initials="b" lastIdx="1" clrIdx="4"/>
  <p:cmAuthor id="2" name="Nina Sophie" initials="NS" lastIdx="8" clrIdx="0"/>
  <p:cmAuthor id="9" name="Rittler, Nina Sophie" initials="RNS" lastIdx="31" clrIdx="5">
    <p:extLst>
      <p:ext uri="{19B8F6BF-5375-455C-9EA6-DF929625EA0E}">
        <p15:presenceInfo xmlns:p15="http://schemas.microsoft.com/office/powerpoint/2012/main" userId="S::nri@kaltwasser.de::a27ee63d-0f04-4e68-811c-c7835f6e001a" providerId="AD"/>
      </p:ext>
    </p:extLst>
  </p:cmAuthor>
  <p:cmAuthor id="5" name="Kaltwasser, Brigitte" initials="KB" lastIdx="2" clrIdx="1"/>
  <p:cmAuthor id="6" name="Christoph Wack | Carta" initials="CW|C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D7"/>
    <a:srgbClr val="FC03A1"/>
    <a:srgbClr val="003F74"/>
    <a:srgbClr val="00589C"/>
    <a:srgbClr val="00589A"/>
    <a:srgbClr val="E8E8E8"/>
    <a:srgbClr val="62B5E5"/>
    <a:srgbClr val="FC4C02"/>
    <a:srgbClr val="FFDE01"/>
    <a:srgbClr val="44D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0012" autoAdjust="0"/>
  </p:normalViewPr>
  <p:slideViewPr>
    <p:cSldViewPr snapToGrid="0">
      <p:cViewPr varScale="1">
        <p:scale>
          <a:sx n="131" d="100"/>
          <a:sy n="131" d="100"/>
        </p:scale>
        <p:origin x="1056" y="108"/>
      </p:cViewPr>
      <p:guideLst>
        <p:guide orient="horz" pos="2164"/>
        <p:guide pos="2880"/>
        <p:guide orient="horz" pos="1733"/>
        <p:guide pos="28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ker Bischoff | Carta" userId="06f5c8d0-1474-4587-b595-e559a5fd4469" providerId="ADAL" clId="{2666F4B1-C56F-42F6-BC87-2B6C6D114FAA}"/>
    <pc:docChg chg="delSld">
      <pc:chgData name="Volker Bischoff | Carta" userId="06f5c8d0-1474-4587-b595-e559a5fd4469" providerId="ADAL" clId="{2666F4B1-C56F-42F6-BC87-2B6C6D114FAA}" dt="2023-05-12T12:19:23.411" v="1" actId="47"/>
      <pc:docMkLst>
        <pc:docMk/>
      </pc:docMkLst>
      <pc:sldChg chg="del">
        <pc:chgData name="Volker Bischoff | Carta" userId="06f5c8d0-1474-4587-b595-e559a5fd4469" providerId="ADAL" clId="{2666F4B1-C56F-42F6-BC87-2B6C6D114FAA}" dt="2023-05-12T12:19:23.411" v="1" actId="47"/>
        <pc:sldMkLst>
          <pc:docMk/>
          <pc:sldMk cId="2154336956" sldId="1287"/>
        </pc:sldMkLst>
      </pc:sldChg>
      <pc:sldChg chg="del">
        <pc:chgData name="Volker Bischoff | Carta" userId="06f5c8d0-1474-4587-b595-e559a5fd4469" providerId="ADAL" clId="{2666F4B1-C56F-42F6-BC87-2B6C6D114FAA}" dt="2023-05-12T12:19:14.522" v="0" actId="47"/>
        <pc:sldMkLst>
          <pc:docMk/>
          <pc:sldMk cId="1642790458" sldId="12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20000"/>
              </a:lnSpc>
              <a:defRPr sz="1200" b="0" u="none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4" y="1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20000"/>
              </a:lnSpc>
              <a:defRPr sz="1200" b="0" u="none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2998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20000"/>
              </a:lnSpc>
              <a:defRPr sz="1200" b="0" u="none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4" y="9372998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20000"/>
              </a:lnSpc>
              <a:defRPr sz="1200" b="0" u="none">
                <a:latin typeface="Verdana" charset="0"/>
              </a:defRPr>
            </a:lvl1pPr>
          </a:lstStyle>
          <a:p>
            <a:fld id="{28409C17-DF45-7D4E-AFEB-07A14F244213}" type="slidenum">
              <a:rPr lang="de-DE">
                <a:latin typeface="Arial" panose="020B0604020202020204" pitchFamily="34" charset="0"/>
              </a:rPr>
              <a:pPr/>
              <a:t>‹Nr.›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3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 b="0" i="0" u="none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4" y="1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="0" i="0" u="none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39775"/>
            <a:ext cx="657383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499"/>
            <a:ext cx="493956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2998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 b="0" i="0" u="none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4" y="9372998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latin typeface="Arial" panose="020B0604020202020204" pitchFamily="34" charset="0"/>
              </a:defRPr>
            </a:lvl1pPr>
          </a:lstStyle>
          <a:p>
            <a:fld id="{053C99DA-0C3A-F247-BD63-7680A59F296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4373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1pPr>
    <a:lvl2pPr marL="457144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287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431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574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571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99DA-0C3A-F247-BD63-7680A59F296A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01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Maßnahmen zur Bestandssicherung dienen dem Erhalt des </a:t>
            </a:r>
            <a:r>
              <a:rPr lang="de-DE" b="1" dirty="0"/>
              <a:t>Status Quo</a:t>
            </a:r>
            <a:r>
              <a:rPr lang="de-DE" dirty="0"/>
              <a:t>. Sie sind erforderlich, damit der Zweckverband den bestehenden Mitgliedern ihre aktuellen Beteiligungsquoten auch in Zukunft gewährleisten kann.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/>
                <a:cs typeface="Arial"/>
              </a:rPr>
              <a:t>Wollen wir bestehenden Mitgliedern mehr Wasser zuteilen und/oder neue Mitglieder aufnehmen, werden weitere Maßnahmen erforderlich. Über diese </a:t>
            </a:r>
            <a:r>
              <a:rPr lang="de-DE" b="1" dirty="0">
                <a:ea typeface="ＭＳ Ｐゴシック"/>
                <a:cs typeface="Arial"/>
              </a:rPr>
              <a:t>Wachstumsoption</a:t>
            </a:r>
            <a:r>
              <a:rPr lang="de-DE" dirty="0">
                <a:ea typeface="ＭＳ Ｐゴシック"/>
                <a:cs typeface="Arial"/>
              </a:rPr>
              <a:t> kann separat nach Verabschiedung Masterplan entschieden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Projekt ZQ planen wir beides in verschiedenen </a:t>
            </a:r>
            <a:r>
              <a:rPr lang="de-DE" b="1" dirty="0"/>
              <a:t>Realisierungsstufen.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99DA-0C3A-F247-BD63-7680A59F296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21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Projekt wird seit 2019 auf Basis einer Machbarkeitsstudie geplant – </a:t>
            </a:r>
            <a:r>
              <a:rPr lang="de-DE" b="1" dirty="0"/>
              <a:t>hoher Detaillierungsgrad</a:t>
            </a:r>
            <a:r>
              <a:rPr lang="de-DE" dirty="0"/>
              <a:t> erreicht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 Abschluss der </a:t>
            </a:r>
            <a:r>
              <a:rPr lang="de-DE" b="1" dirty="0"/>
              <a:t>Entwurfsplanung und Kostenberechnung</a:t>
            </a:r>
            <a:r>
              <a:rPr lang="de-DE" dirty="0"/>
              <a:t> im Herbst 2023 kann der Verband qualifiziert über die Umsetzung entscheiden.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Entscheidung betrifft zunächst nur die Maßnahmen zur </a:t>
            </a:r>
            <a:r>
              <a:rPr lang="de-DE" b="1" dirty="0"/>
              <a:t>Bestandssicherung</a:t>
            </a:r>
            <a:r>
              <a:rPr lang="de-DE" dirty="0"/>
              <a:t>, keine Mengenerhöhungen.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Masterplan Wasserversorgung Baden-Württemberg: </a:t>
            </a:r>
            <a:r>
              <a:rPr kumimoji="0" lang="de-DE" sz="1200" b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Bauliche Maßnahmen sind dringlich und notwendig, unabhängig vom Ergebnis des Masterplans!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99DA-0C3A-F247-BD63-7680A59F296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833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Kostenschätzung für Gesamtprojekt (Realisierungsstufen A, B, C) gemäß Vorplanung (Leistungsphase 2 der HOAI), Stand 2021: 980 Mio. Euro, ohne Indizierung, ohne Risiko, Kostenunsicherheit 30 %.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14.11.23 Beschluss über die Realisierungsstufen A und B auf Grundlage der Kostenberechnung/Entwurfsplanung (Leistungsphase 3 der HOAI). Die Erarbeitung wird derzeit fertiggestellt und enthält dann eine Kostenunsicherheit von 20 %, einen Ansatz für Indizierung über die Projektlaufzeit und einen Risikozuschlag.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99DA-0C3A-F247-BD63-7680A59F296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619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99DA-0C3A-F247-BD63-7680A59F296A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750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 Titel einzeili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2" y="1952570"/>
            <a:ext cx="7343775" cy="1519293"/>
          </a:xfrm>
          <a:prstGeom prst="rect">
            <a:avLst/>
          </a:prstGeom>
        </p:spPr>
        <p:txBody>
          <a:bodyPr wrap="square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u="none" kern="0"/>
              <a:t>Unterzeile durch Klicken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359999" y="1203189"/>
            <a:ext cx="73437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Titel durch Klicken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B9864B-9AA0-49EA-AE44-5ACDE241781D}"/>
              </a:ext>
            </a:extLst>
          </p:cNvPr>
          <p:cNvSpPr txBox="1"/>
          <p:nvPr userDrawn="1"/>
        </p:nvSpPr>
        <p:spPr>
          <a:xfrm>
            <a:off x="360000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Zweckverband Bodensee-Wasserversorgung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Hauptstraße 163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70563</a:t>
            </a:r>
            <a:r>
              <a:rPr lang="de-DE" sz="1400" b="0" i="0" u="none" spc="2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Stuttgart</a:t>
            </a:r>
            <a:endParaRPr lang="de-DE" sz="1400" dirty="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92DB92-3111-4895-80ED-AF0F443146B0}"/>
              </a:ext>
            </a:extLst>
          </p:cNvPr>
          <p:cNvSpPr txBox="1"/>
          <p:nvPr userDrawn="1"/>
        </p:nvSpPr>
        <p:spPr>
          <a:xfrm>
            <a:off x="4211638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Tel.: 0711 9730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Fax: 0711 973-2030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Email: </a:t>
            </a:r>
            <a:r>
              <a:rPr lang="de-DE" sz="1400" b="0" i="0" u="none" spc="2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info@bodensee-wasserversorgung.de</a:t>
            </a:r>
            <a:endParaRPr lang="de-DE" sz="1400" b="0" i="0" u="none" spc="2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1A816F9-47E2-4C25-B9DB-564CE84A2B1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71200" y="165600"/>
            <a:ext cx="928800" cy="896400"/>
          </a:xfrm>
          <a:prstGeom prst="rect">
            <a:avLst/>
          </a:prstGeom>
          <a:blipFill>
            <a:blip r:embed="rId3"/>
            <a:stretch>
              <a:fillRect t="-1" b="-1"/>
            </a:stretch>
          </a:blipFill>
        </p:spPr>
        <p:txBody>
          <a:bodyPr lIns="0" tIns="0" rIns="0" bIns="0"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898EFE4-E743-A03A-6FF9-F3D21CFCF8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2704" y="-7620"/>
            <a:ext cx="9146703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4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14" userDrawn="1">
          <p15:clr>
            <a:srgbClr val="FBAE40"/>
          </p15:clr>
        </p15:guide>
        <p15:guide id="2" orient="horz" pos="21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HL S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61B8A485-AFB5-4010-978D-836D6D47F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Textfolie einspaltig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EF1C31A-5B17-4C7C-B5B6-99C737A37E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0363" y="785177"/>
            <a:ext cx="7347189" cy="273685"/>
          </a:xfrm>
        </p:spPr>
        <p:txBody>
          <a:bodyPr wrap="none"/>
          <a:lstStyle>
            <a:lvl1pPr>
              <a:defRPr sz="220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BA5BB67-750D-4C13-82D5-8D73B7C50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3" y="1273175"/>
            <a:ext cx="7343775" cy="31702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1pPr>
            <a:lvl2pPr marL="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2pPr>
            <a:lvl3pPr marL="36000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3pPr>
            <a:lvl4pPr marL="534988" marR="0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4pPr>
            <a:lvl5pPr marL="719138" marR="0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5pPr>
            <a:lvl6pPr marL="890588" marR="0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6pPr>
            <a:lvl7pPr marL="1071563" marR="0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7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A5A2E98A-BD28-7554-7320-0FBB3649E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147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2x HL S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61B8A485-AFB5-4010-978D-836D6D47F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7965"/>
            <a:ext cx="3491275" cy="3321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Textfolie zweispaltig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EF1C31A-5B17-4C7C-B5B6-99C737A37E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0364" y="785176"/>
            <a:ext cx="3490912" cy="370523"/>
          </a:xfrm>
        </p:spPr>
        <p:txBody>
          <a:bodyPr wrap="none"/>
          <a:lstStyle>
            <a:lvl1pPr>
              <a:defRPr sz="220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BA5BB67-750D-4C13-82D5-8D73B7C50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4" y="1273175"/>
            <a:ext cx="3490912" cy="31702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1pPr>
            <a:lvl2pPr marL="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2pPr>
            <a:lvl3pPr marL="36000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3pPr>
            <a:lvl4pPr marL="534988" marR="0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4pPr>
            <a:lvl5pPr marL="719138" marR="0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5pPr>
            <a:lvl6pPr marL="890588" marR="0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6pPr>
            <a:lvl7pPr marL="1071563" marR="0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7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1ADFA73F-C384-4CF4-A436-897A3BBA2A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13226" y="785176"/>
            <a:ext cx="3490912" cy="370523"/>
          </a:xfrm>
        </p:spPr>
        <p:txBody>
          <a:bodyPr wrap="none"/>
          <a:lstStyle>
            <a:lvl1pPr>
              <a:defRPr sz="220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01C1E9A1-11AC-48F2-9BAA-690EE61889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3226" y="1273175"/>
            <a:ext cx="3490912" cy="31702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1pPr>
            <a:lvl2pPr marL="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2pPr>
            <a:lvl3pPr marL="36000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3pPr>
            <a:lvl4pPr marL="534988" marR="0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4pPr>
            <a:lvl5pPr marL="719138" marR="0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5pPr>
            <a:lvl6pPr marL="890588" marR="0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6pPr>
            <a:lvl7pPr marL="1071563" marR="0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7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8F5C4A-E0C5-4EA6-8B38-E4B6DE1719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13225" y="368300"/>
            <a:ext cx="3490913" cy="331788"/>
          </a:xfrm>
        </p:spPr>
        <p:txBody>
          <a:bodyPr wrap="none"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Textfolie zweispaltig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BE56B1D5-F837-B527-3C65-21314B398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623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Ampel HL S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61B8A485-AFB5-4010-978D-836D6D47F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Textfolie einspaltig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EF1C31A-5B17-4C7C-B5B6-99C737A37E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53954" y="785177"/>
            <a:ext cx="6427392" cy="273685"/>
          </a:xfrm>
        </p:spPr>
        <p:txBody>
          <a:bodyPr wrap="none"/>
          <a:lstStyle>
            <a:lvl1pPr>
              <a:defRPr sz="220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BA5BB67-750D-4C13-82D5-8D73B7C50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3" y="1273175"/>
            <a:ext cx="7343775" cy="31702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1pPr>
            <a:lvl2pPr marL="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2pPr>
            <a:lvl3pPr marL="36000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3pPr>
            <a:lvl4pPr marL="534988" marR="0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4pPr>
            <a:lvl5pPr marL="719138" marR="0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5pPr>
            <a:lvl6pPr marL="890588" marR="0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6pPr>
            <a:lvl7pPr marL="1071563" marR="0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7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FF8B3BD6-95AA-4BC1-8842-94385CB990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46" y="846462"/>
            <a:ext cx="212400" cy="2124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 sz="1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71807128-20A1-44F0-BAD9-E8E9FC1A69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068" y="846462"/>
            <a:ext cx="212400" cy="2124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 sz="1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9C4994A9-D77F-44EA-96C0-15FE299813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4090" y="846462"/>
            <a:ext cx="212400" cy="2124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5E3F2B84-A664-DC8C-917A-CBF5A2928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7483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2B7CB-BD7F-49F9-9421-BC1D65DA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F41646EE-9ED9-5BB9-4C34-0DEE78125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414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0 H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 und Bild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5421AC3-DDA9-4151-AAD5-66701D9ADB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5" y="950913"/>
            <a:ext cx="7345363" cy="34925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0D03543-85DA-4D84-8C5F-036EB082B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1638" y="4491037"/>
            <a:ext cx="3492500" cy="204787"/>
          </a:xfrm>
          <a:prstGeom prst="rect">
            <a:avLst/>
          </a:prstGeom>
        </p:spPr>
        <p:txBody>
          <a:bodyPr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Copyright/BU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0784E83D-5BA7-164E-6187-CD06ED881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045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HL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Headline, Text und Bild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32EB27-1802-4A5E-BAC1-CCBC23708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906463"/>
            <a:ext cx="3492500" cy="3536949"/>
          </a:xfrm>
        </p:spPr>
        <p:txBody>
          <a:bodyPr numCol="1" spcCol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1pPr>
            <a:lvl2pPr marL="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2pPr>
            <a:lvl3pPr marL="36000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3pPr>
            <a:lvl4pPr marL="534988" marR="0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4pPr>
            <a:lvl5pPr marL="719138" marR="0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5pPr>
            <a:lvl6pPr marL="890588" marR="0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6pPr>
            <a:lvl7pPr marL="1071563" marR="0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7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</a:rPr>
              <a:t>Siebte Ebene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5421AC3-DDA9-4151-AAD5-66701D9ADB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1638" y="950913"/>
            <a:ext cx="3492500" cy="34925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0D03543-85DA-4D84-8C5F-036EB082B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1638" y="4491037"/>
            <a:ext cx="3492500" cy="204787"/>
          </a:xfrm>
          <a:prstGeom prst="rect">
            <a:avLst/>
          </a:prstGeom>
        </p:spPr>
        <p:txBody>
          <a:bodyPr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Copyright/BU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382BEC49-9BAE-A796-1ED2-AE01A13B6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7413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HL 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 und zwei Bildern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5421AC3-DDA9-4151-AAD5-66701D9ADB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6" y="950913"/>
            <a:ext cx="3492500" cy="34925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0D03543-85DA-4D84-8C5F-036EB082B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1638" y="4491037"/>
            <a:ext cx="3492500" cy="204787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Copyright/BU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7FCDC63-F8F9-4914-B135-0CBE5C477E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11638" y="950913"/>
            <a:ext cx="3492500" cy="34925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74A4DE5-6139-421E-8978-649ED70B26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4491035"/>
            <a:ext cx="3492500" cy="204787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Copyright/BU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95756A07-4C81-9BEF-B1B4-EDC65E27F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110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5421AC3-DDA9-4151-AAD5-66701D9ADB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78715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0E2FB685-E99F-45A2-B3E9-97B4409C54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71200" y="165600"/>
            <a:ext cx="928800" cy="896400"/>
          </a:xfrm>
          <a:prstGeom prst="rect">
            <a:avLst/>
          </a:prstGeom>
          <a:blipFill>
            <a:blip r:embed="rId2"/>
            <a:stretch>
              <a:fillRect t="-1" b="-1"/>
            </a:stretch>
          </a:blipFill>
        </p:spPr>
        <p:txBody>
          <a:bodyPr lIns="0" tIns="0" rIns="0" bIns="0"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74A4DE5-6139-421E-8978-649ED70B26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7500" y="4491035"/>
            <a:ext cx="3492500" cy="204787"/>
          </a:xfrm>
          <a:prstGeom prst="rect">
            <a:avLst/>
          </a:prstGeom>
        </p:spPr>
        <p:txBody>
          <a:bodyPr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Copyright/BU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291BCC83-73E8-57B2-1625-74FFFCF5F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9119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0 HL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 und Grafik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0D03543-85DA-4D84-8C5F-036EB082B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1638" y="4491037"/>
            <a:ext cx="3492500" cy="204787"/>
          </a:xfrm>
          <a:prstGeom prst="rect">
            <a:avLst/>
          </a:prstGeom>
        </p:spPr>
        <p:txBody>
          <a:bodyPr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Copyright/BU</a:t>
            </a:r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CED22DFD-8573-4B55-87F5-7B2A49078A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842963"/>
            <a:ext cx="7345363" cy="3600450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Tabelle oder Diagramm einfügen</a:t>
            </a:r>
          </a:p>
        </p:txBody>
      </p:sp>
    </p:spTree>
    <p:extLst>
      <p:ext uri="{BB962C8B-B14F-4D97-AF65-F5344CB8AC3E}">
        <p14:creationId xmlns:p14="http://schemas.microsoft.com/office/powerpoint/2010/main" val="3864631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HL Tex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Headline, Text und Grafik</a:t>
            </a:r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00FD0BDF-F4BB-47BD-91D6-C9D7D322B24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875632"/>
            <a:ext cx="7345363" cy="2567781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Tabelle oder Diagramm einfügen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0838E617-5A79-4368-9412-E26A5B656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4" y="906463"/>
            <a:ext cx="7343774" cy="60642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None/>
              <a:tabLst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Beschreibungstext einfügen Beschreibungstext einfügen Beschreibungstext einfügen Beschreibungstext einfügen Beschreibungstext einfügen Beschreibungstext einfügen Beschreibungstext einfügen Beschreibungstext einfügen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961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Titel mehrzeili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A5035C7-FF3F-1B9F-42A8-04B0EC8F0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704" y="-7620"/>
            <a:ext cx="9146703" cy="515112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2" y="3063922"/>
            <a:ext cx="7343775" cy="407941"/>
          </a:xfrm>
          <a:prstGeom prst="rect">
            <a:avLst/>
          </a:prstGeom>
        </p:spPr>
        <p:txBody>
          <a:bodyPr wrap="square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u="none" kern="0" dirty="0"/>
              <a:t>Unterzeile durch Klicken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359999" y="1203189"/>
            <a:ext cx="7343775" cy="1661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Wenn der Titel der Präsentation länger werden muss, ist das die richtige Folienvorlage!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B9864B-9AA0-49EA-AE44-5ACDE241781D}"/>
              </a:ext>
            </a:extLst>
          </p:cNvPr>
          <p:cNvSpPr txBox="1"/>
          <p:nvPr userDrawn="1"/>
        </p:nvSpPr>
        <p:spPr>
          <a:xfrm>
            <a:off x="360000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Zweckverband Bodensee-Wasserversorgung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Hauptstraße 163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70563</a:t>
            </a:r>
            <a:r>
              <a:rPr lang="de-DE" sz="1400" b="0" i="0" u="none" spc="2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Stuttgart</a:t>
            </a:r>
            <a:endParaRPr lang="de-DE" sz="1400" dirty="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92DB92-3111-4895-80ED-AF0F443146B0}"/>
              </a:ext>
            </a:extLst>
          </p:cNvPr>
          <p:cNvSpPr txBox="1"/>
          <p:nvPr userDrawn="1"/>
        </p:nvSpPr>
        <p:spPr>
          <a:xfrm>
            <a:off x="4211638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Tel.: 0711 9730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Fax: 0711 973-2030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Email: </a:t>
            </a:r>
            <a:r>
              <a:rPr lang="de-DE" sz="1400" b="0" i="0" u="none" spc="2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info@bodensee-wasserversorgung.de</a:t>
            </a:r>
            <a:endParaRPr lang="de-DE" sz="1400" b="0" i="0" u="none" spc="2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1A816F9-47E2-4C25-B9DB-564CE84A2B1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71200" y="165600"/>
            <a:ext cx="928800" cy="896400"/>
          </a:xfrm>
          <a:prstGeom prst="rect">
            <a:avLst/>
          </a:prstGeom>
          <a:blipFill>
            <a:blip r:embed="rId4"/>
            <a:stretch>
              <a:fillRect t="-1" b="-1"/>
            </a:stretch>
          </a:blipFill>
        </p:spPr>
        <p:txBody>
          <a:bodyPr lIns="0" tIns="0" rIns="0" bIns="0"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97703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14">
          <p15:clr>
            <a:srgbClr val="FBAE40"/>
          </p15:clr>
        </p15:guide>
        <p15:guide id="2" orient="horz" pos="218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HL SL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Headline, </a:t>
            </a:r>
            <a:r>
              <a:rPr lang="de-DE" err="1"/>
              <a:t>Subline</a:t>
            </a:r>
            <a:r>
              <a:rPr lang="de-DE"/>
              <a:t> und Grafik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A9EACEC-FE22-4FBF-9294-F71117D59D7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0363" y="785177"/>
            <a:ext cx="7347189" cy="273685"/>
          </a:xfrm>
        </p:spPr>
        <p:txBody>
          <a:bodyPr wrap="none"/>
          <a:lstStyle>
            <a:lvl1pPr>
              <a:defRPr sz="220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E3FB9418-D1EF-480B-B863-9E2A056BE09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273175"/>
            <a:ext cx="7345363" cy="3170238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Tabelle oder Diagramm einfügen</a:t>
            </a:r>
          </a:p>
        </p:txBody>
      </p:sp>
    </p:spTree>
    <p:extLst>
      <p:ext uri="{BB962C8B-B14F-4D97-AF65-F5344CB8AC3E}">
        <p14:creationId xmlns:p14="http://schemas.microsoft.com/office/powerpoint/2010/main" val="150461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 HL Grafik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 und zwei Grafiken</a:t>
            </a:r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00FD0BDF-F4BB-47BD-91D6-C9D7D322B24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842963"/>
            <a:ext cx="3490913" cy="3600450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Tabelle oder Diagramm einfügen</a:t>
            </a:r>
          </a:p>
        </p:txBody>
      </p:sp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BCC1BC56-B02F-4BB1-B2F3-E8213A7A71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13225" y="838201"/>
            <a:ext cx="3490913" cy="3600450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Tabelle oder Diagramm einfügen</a:t>
            </a:r>
          </a:p>
        </p:txBody>
      </p:sp>
    </p:spTree>
    <p:extLst>
      <p:ext uri="{BB962C8B-B14F-4D97-AF65-F5344CB8AC3E}">
        <p14:creationId xmlns:p14="http://schemas.microsoft.com/office/powerpoint/2010/main" val="2265875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 2x HL SL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Headline, </a:t>
            </a:r>
            <a:r>
              <a:rPr lang="de-DE" err="1"/>
              <a:t>Subline</a:t>
            </a:r>
            <a:r>
              <a:rPr lang="de-DE"/>
              <a:t> und zwei Grafiken</a:t>
            </a:r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00FD0BDF-F4BB-47BD-91D6-C9D7D322B24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273175"/>
            <a:ext cx="3490913" cy="3170238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Tabelle oder Diagramm einfügen</a:t>
            </a:r>
          </a:p>
        </p:txBody>
      </p:sp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BCC1BC56-B02F-4BB1-B2F3-E8213A7A71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13225" y="1268413"/>
            <a:ext cx="3490913" cy="3170238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Tabelle oder Diagramm einfügen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E962A28D-EEE8-411B-B54D-D3AA2AC7951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0363" y="785177"/>
            <a:ext cx="3489325" cy="273685"/>
          </a:xfrm>
        </p:spPr>
        <p:txBody>
          <a:bodyPr wrap="none"/>
          <a:lstStyle>
            <a:lvl1pPr>
              <a:defRPr sz="220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1F9B63FC-836A-4E34-BC35-EA3514C8F6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14813" y="785177"/>
            <a:ext cx="3489325" cy="273685"/>
          </a:xfrm>
        </p:spPr>
        <p:txBody>
          <a:bodyPr wrap="none"/>
          <a:lstStyle>
            <a:lvl1pPr>
              <a:defRPr sz="220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624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.0 Titel einzeilig">
    <p:bg>
      <p:bgPr>
        <a:blipFill>
          <a:blip r:embed="rId2">
            <a:alphaModFix amt="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E497BB5-18A0-F90A-E4E4-382D10AB7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704" y="-7620"/>
            <a:ext cx="9146703" cy="515112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2" y="1952570"/>
            <a:ext cx="7343775" cy="1519293"/>
          </a:xfrm>
          <a:prstGeom prst="rect">
            <a:avLst/>
          </a:prstGeom>
        </p:spPr>
        <p:txBody>
          <a:bodyPr wrap="square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u="none" kern="0"/>
              <a:t>Unterzeile durch Klicken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359999" y="1203189"/>
            <a:ext cx="73437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durch Klicken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B9864B-9AA0-49EA-AE44-5ACDE241781D}"/>
              </a:ext>
            </a:extLst>
          </p:cNvPr>
          <p:cNvSpPr txBox="1"/>
          <p:nvPr userDrawn="1"/>
        </p:nvSpPr>
        <p:spPr>
          <a:xfrm>
            <a:off x="360000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Zweckverband Bodensee-Wasserversorgung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Hauptstraße 163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70563</a:t>
            </a:r>
            <a:r>
              <a:rPr lang="de-DE" sz="1400" b="0" i="0" u="none" spc="2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Stuttgart</a:t>
            </a:r>
            <a:endParaRPr lang="de-DE" sz="1400" dirty="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92DB92-3111-4895-80ED-AF0F443146B0}"/>
              </a:ext>
            </a:extLst>
          </p:cNvPr>
          <p:cNvSpPr txBox="1"/>
          <p:nvPr userDrawn="1"/>
        </p:nvSpPr>
        <p:spPr>
          <a:xfrm>
            <a:off x="4211638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Tel.: 0711 9730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Fax: 0711 973-2030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Email: </a:t>
            </a:r>
            <a:r>
              <a:rPr lang="de-DE" sz="1400" b="0" i="0" u="none" spc="2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info@bodensee-wasserversorgung.de</a:t>
            </a:r>
            <a:endParaRPr lang="de-DE" sz="1400" b="0" i="0" u="none" spc="2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1A816F9-47E2-4C25-B9DB-564CE84A2B1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71200" y="165600"/>
            <a:ext cx="928800" cy="896400"/>
          </a:xfrm>
          <a:prstGeom prst="rect">
            <a:avLst/>
          </a:prstGeom>
          <a:blipFill>
            <a:blip r:embed="rId4"/>
            <a:stretch>
              <a:fillRect t="-1" b="-1"/>
            </a:stretch>
          </a:blipFill>
        </p:spPr>
        <p:txBody>
          <a:bodyPr lIns="0" tIns="0" rIns="0" bIns="0"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41795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14" userDrawn="1">
          <p15:clr>
            <a:srgbClr val="FBAE40"/>
          </p15:clr>
        </p15:guide>
        <p15:guide id="2" orient="horz" pos="218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.1 Titel mehr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5497BD4-058B-410B-AC99-83A17D9A9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704" y="-7620"/>
            <a:ext cx="9146703" cy="515112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2" y="3063922"/>
            <a:ext cx="7343775" cy="407941"/>
          </a:xfrm>
          <a:prstGeom prst="rect">
            <a:avLst/>
          </a:prstGeom>
        </p:spPr>
        <p:txBody>
          <a:bodyPr wrap="square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u="none" kern="0" dirty="0"/>
              <a:t>Unterzeile durch Klicken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359999" y="1203189"/>
            <a:ext cx="7343775" cy="1661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Wenn der Titel der Präsentation länger werden muss, ist das die richtige Folienvorlage!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B9864B-9AA0-49EA-AE44-5ACDE241781D}"/>
              </a:ext>
            </a:extLst>
          </p:cNvPr>
          <p:cNvSpPr txBox="1"/>
          <p:nvPr userDrawn="1"/>
        </p:nvSpPr>
        <p:spPr>
          <a:xfrm>
            <a:off x="360000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Zweckverband Bodensee-Wasserversorgung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Hauptstraße 163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70563</a:t>
            </a:r>
            <a:r>
              <a:rPr lang="de-DE" sz="1400" b="0" i="0" u="none" spc="2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Stuttgart</a:t>
            </a:r>
            <a:endParaRPr lang="de-DE" sz="1400" dirty="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92DB92-3111-4895-80ED-AF0F443146B0}"/>
              </a:ext>
            </a:extLst>
          </p:cNvPr>
          <p:cNvSpPr txBox="1"/>
          <p:nvPr userDrawn="1"/>
        </p:nvSpPr>
        <p:spPr>
          <a:xfrm>
            <a:off x="4211638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Tel.: 0711 9730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Fax: 0711 973-2030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Email: </a:t>
            </a:r>
            <a:r>
              <a:rPr lang="de-DE" sz="1400" b="0" i="0" u="none" spc="2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info@bodensee-wasserversorgung.de</a:t>
            </a:r>
            <a:endParaRPr lang="de-DE" sz="1400" b="0" i="0" u="none" spc="2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1A816F9-47E2-4C25-B9DB-564CE84A2B1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71200" y="165600"/>
            <a:ext cx="928800" cy="896400"/>
          </a:xfrm>
          <a:prstGeom prst="rect">
            <a:avLst/>
          </a:prstGeom>
          <a:blipFill>
            <a:blip r:embed="rId3"/>
            <a:stretch>
              <a:fillRect t="-1" b="-1"/>
            </a:stretch>
          </a:blipFill>
        </p:spPr>
        <p:txBody>
          <a:bodyPr lIns="0" tIns="0" rIns="0" bIns="0"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13611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14">
          <p15:clr>
            <a:srgbClr val="FBAE40"/>
          </p15:clr>
        </p15:guide>
        <p15:guide id="2" orient="horz" pos="218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2 Titel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3ECDB18-FBFA-4282-83F0-1C94E87419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rgbClr val="62B5E5"/>
          </a:solidFill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2" y="1952570"/>
            <a:ext cx="7343775" cy="457255"/>
          </a:xfrm>
          <a:prstGeom prst="rect">
            <a:avLst/>
          </a:prstGeom>
        </p:spPr>
        <p:txBody>
          <a:bodyPr wrap="square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u="none" kern="0"/>
              <a:t>Unterzeile durch Klicken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359999" y="1203189"/>
            <a:ext cx="73437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Titel durch Klicken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B9864B-9AA0-49EA-AE44-5ACDE241781D}"/>
              </a:ext>
            </a:extLst>
          </p:cNvPr>
          <p:cNvSpPr txBox="1"/>
          <p:nvPr userDrawn="1"/>
        </p:nvSpPr>
        <p:spPr>
          <a:xfrm>
            <a:off x="360000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Zweckverband Bodensee-Wasserversorgung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Hauptstraße 163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70563</a:t>
            </a:r>
            <a:r>
              <a:rPr lang="de-DE" sz="1400" b="0" i="0" u="none" spc="2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Stuttgart</a:t>
            </a:r>
            <a:endParaRPr lang="de-DE" sz="1400" dirty="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92DB92-3111-4895-80ED-AF0F443146B0}"/>
              </a:ext>
            </a:extLst>
          </p:cNvPr>
          <p:cNvSpPr txBox="1"/>
          <p:nvPr userDrawn="1"/>
        </p:nvSpPr>
        <p:spPr>
          <a:xfrm>
            <a:off x="4211638" y="3798291"/>
            <a:ext cx="3776422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Tel.: 0711 9730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Fax: 0711 973-2030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Email: </a:t>
            </a:r>
            <a:r>
              <a:rPr lang="de-DE" sz="1400" b="0" i="0" u="none" spc="2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info@bodensee-wasserversorgung.de</a:t>
            </a:r>
            <a:endParaRPr lang="de-DE" sz="1400" b="0" i="0" u="none" spc="2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1A816F9-47E2-4C25-B9DB-564CE84A2B1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71200" y="165600"/>
            <a:ext cx="928800" cy="896400"/>
          </a:xfrm>
          <a:prstGeom prst="rect">
            <a:avLst/>
          </a:prstGeom>
          <a:blipFill>
            <a:blip r:embed="rId2"/>
            <a:stretch>
              <a:fillRect t="-1" b="-1"/>
            </a:stretch>
          </a:blipFill>
        </p:spPr>
        <p:txBody>
          <a:bodyPr lIns="0" tIns="0" rIns="0" bIns="0"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0842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14">
          <p15:clr>
            <a:srgbClr val="FBAE40"/>
          </p15:clr>
        </p15:guide>
        <p15:guide id="2" orient="horz" pos="218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61B8A485-AFB5-4010-978D-836D6D47F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Agenda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ED53AB-D3D8-4C82-B72D-EF13C9B31A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906463"/>
            <a:ext cx="7346950" cy="3536950"/>
          </a:xfrm>
        </p:spPr>
        <p:txBody>
          <a:bodyPr anchor="ctr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 sz="2000" b="1">
                <a:latin typeface="+mj-lt"/>
              </a:defRPr>
            </a:lvl1pPr>
            <a:lvl2pPr marL="342900" indent="-342900">
              <a:buFont typeface="+mj-lt"/>
              <a:buAutoNum type="arabicPeriod"/>
              <a:defRPr sz="1800"/>
            </a:lvl2pPr>
            <a:lvl3pPr marL="522900" indent="-342900">
              <a:buFont typeface="+mj-lt"/>
              <a:buAutoNum type="arabicPeriod"/>
              <a:defRPr sz="1800"/>
            </a:lvl3pPr>
            <a:lvl4pPr marL="701675" indent="-342900">
              <a:buFont typeface="+mj-lt"/>
              <a:buAutoNum type="arabicPeriod"/>
              <a:defRPr sz="1800"/>
            </a:lvl4pPr>
            <a:lvl5pPr marL="877888" indent="-342900">
              <a:buFont typeface="+mj-lt"/>
              <a:buAutoNum type="arabicPeriod"/>
              <a:defRPr sz="1800"/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6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9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85470F98-01C7-E46F-86E6-E0CD397D6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21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4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F649412-270B-4E63-8FCD-414F826657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704" y="-7620"/>
            <a:ext cx="9146703" cy="515112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2" y="1952570"/>
            <a:ext cx="7343775" cy="2490843"/>
          </a:xfrm>
          <a:prstGeom prst="rect">
            <a:avLst/>
          </a:prstGeom>
        </p:spPr>
        <p:txBody>
          <a:bodyPr wrap="square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u="none" kern="0"/>
              <a:t>Unterzeile durch Klicken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359999" y="1203189"/>
            <a:ext cx="73437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Titel durch Klicken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1A816F9-47E2-4C25-B9DB-564CE84A2B1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71200" y="165600"/>
            <a:ext cx="928800" cy="896400"/>
          </a:xfrm>
          <a:prstGeom prst="rect">
            <a:avLst/>
          </a:prstGeom>
          <a:blipFill>
            <a:blip r:embed="rId3"/>
            <a:stretch>
              <a:fillRect t="-1" b="-1"/>
            </a:stretch>
          </a:blipFill>
        </p:spPr>
        <p:txBody>
          <a:bodyPr lIns="0" tIns="0" rIns="0" bIns="0"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8" name="Bild 10">
            <a:extLst>
              <a:ext uri="{FF2B5EF4-FFF2-40B4-BE49-F238E27FC236}">
                <a16:creationId xmlns:a16="http://schemas.microsoft.com/office/drawing/2014/main" id="{3C6551F8-1BE6-44D5-AE33-DC3FEA1D2A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84400"/>
            <a:ext cx="9143999" cy="360000"/>
          </a:xfrm>
          <a:prstGeom prst="rect">
            <a:avLst/>
          </a:prstGeom>
          <a:solidFill>
            <a:srgbClr val="3461A1"/>
          </a:solidFill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80388DB-3885-433A-B118-76F3D01297CD}"/>
              </a:ext>
            </a:extLst>
          </p:cNvPr>
          <p:cNvSpPr txBox="1"/>
          <p:nvPr userDrawn="1"/>
        </p:nvSpPr>
        <p:spPr>
          <a:xfrm>
            <a:off x="360000" y="4898370"/>
            <a:ext cx="7200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i="0" u="none" kern="1200" spc="5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 Zweckverband Bodensee-Wasserversorgung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E72EA7BA-AE5A-502C-CECE-54D96A0A9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chemeClr val="bg1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537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14">
          <p15:clr>
            <a:srgbClr val="FBAE40"/>
          </p15:clr>
        </p15:guide>
        <p15:guide id="2" orient="horz" pos="218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D671B-CD01-47DD-BEB6-DCFB9384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4A8FC417-6120-7FA3-1C69-8BC688533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803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0 H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61B8A485-AFB5-4010-978D-836D6D47F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Textfolie einspaltig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ED53AB-D3D8-4C82-B72D-EF13C9B31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906463"/>
            <a:ext cx="7346950" cy="35369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1pPr>
            <a:lvl2pPr marL="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2pPr>
            <a:lvl3pPr marL="36000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3pPr>
            <a:lvl4pPr marL="534988" marR="0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4pPr>
            <a:lvl5pPr marL="719138" marR="0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5pPr>
            <a:lvl6pPr marL="890588" marR="0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6pPr>
            <a:lvl7pPr marL="1071563" marR="0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7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C2A4D9C-7CD9-4988-F604-32B802060509}"/>
              </a:ext>
            </a:extLst>
          </p:cNvPr>
          <p:cNvSpPr txBox="1"/>
          <p:nvPr userDrawn="1"/>
        </p:nvSpPr>
        <p:spPr>
          <a:xfrm>
            <a:off x="-725557" y="-397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e-DE" sz="1400" b="0" u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44C486-D240-704F-4599-58E68F56F156}"/>
              </a:ext>
            </a:extLst>
          </p:cNvPr>
          <p:cNvSpPr txBox="1"/>
          <p:nvPr userDrawn="1"/>
        </p:nvSpPr>
        <p:spPr>
          <a:xfrm>
            <a:off x="-810039" y="-8945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e-DE" sz="1400" b="0" u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A23F06F5-A5CD-F080-038D-99E0FB1D4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49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DFD9A423-93C6-4145-8F96-ADD3F648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6B7C19D-4733-47D7-AF65-2376D81CC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09225"/>
            <a:ext cx="7347552" cy="35367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grpSp>
        <p:nvGrpSpPr>
          <p:cNvPr id="144" name="Group 69">
            <a:extLst>
              <a:ext uri="{FF2B5EF4-FFF2-40B4-BE49-F238E27FC236}">
                <a16:creationId xmlns:a16="http://schemas.microsoft.com/office/drawing/2014/main" id="{E51A7160-1BEF-4998-8FE4-442AA28686E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071200" y="165600"/>
            <a:ext cx="928800" cy="897315"/>
            <a:chOff x="5083" y="1961"/>
            <a:chExt cx="590" cy="570"/>
          </a:xfrm>
        </p:grpSpPr>
        <p:sp>
          <p:nvSpPr>
            <p:cNvPr id="145" name="AutoShape 68">
              <a:extLst>
                <a:ext uri="{FF2B5EF4-FFF2-40B4-BE49-F238E27FC236}">
                  <a16:creationId xmlns:a16="http://schemas.microsoft.com/office/drawing/2014/main" id="{C54EF2F4-08ED-414C-B352-C77AFCB38B2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083" y="1961"/>
              <a:ext cx="590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6" name="Freeform 70">
              <a:extLst>
                <a:ext uri="{FF2B5EF4-FFF2-40B4-BE49-F238E27FC236}">
                  <a16:creationId xmlns:a16="http://schemas.microsoft.com/office/drawing/2014/main" id="{85913D40-0F10-4D0A-8835-78627EB551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8" y="1959"/>
              <a:ext cx="493" cy="277"/>
            </a:xfrm>
            <a:custGeom>
              <a:avLst/>
              <a:gdLst>
                <a:gd name="T0" fmla="*/ 666 w 1222"/>
                <a:gd name="T1" fmla="*/ 303 h 688"/>
                <a:gd name="T2" fmla="*/ 747 w 1222"/>
                <a:gd name="T3" fmla="*/ 289 h 688"/>
                <a:gd name="T4" fmla="*/ 834 w 1222"/>
                <a:gd name="T5" fmla="*/ 317 h 688"/>
                <a:gd name="T6" fmla="*/ 895 w 1222"/>
                <a:gd name="T7" fmla="*/ 379 h 688"/>
                <a:gd name="T8" fmla="*/ 972 w 1222"/>
                <a:gd name="T9" fmla="*/ 444 h 688"/>
                <a:gd name="T10" fmla="*/ 1085 w 1222"/>
                <a:gd name="T11" fmla="*/ 497 h 688"/>
                <a:gd name="T12" fmla="*/ 1205 w 1222"/>
                <a:gd name="T13" fmla="*/ 589 h 688"/>
                <a:gd name="T14" fmla="*/ 1058 w 1222"/>
                <a:gd name="T15" fmla="*/ 608 h 688"/>
                <a:gd name="T16" fmla="*/ 927 w 1222"/>
                <a:gd name="T17" fmla="*/ 640 h 688"/>
                <a:gd name="T18" fmla="*/ 782 w 1222"/>
                <a:gd name="T19" fmla="*/ 588 h 688"/>
                <a:gd name="T20" fmla="*/ 718 w 1222"/>
                <a:gd name="T21" fmla="*/ 518 h 688"/>
                <a:gd name="T22" fmla="*/ 623 w 1222"/>
                <a:gd name="T23" fmla="*/ 425 h 688"/>
                <a:gd name="T24" fmla="*/ 460 w 1222"/>
                <a:gd name="T25" fmla="*/ 331 h 688"/>
                <a:gd name="T26" fmla="*/ 392 w 1222"/>
                <a:gd name="T27" fmla="*/ 306 h 688"/>
                <a:gd name="T28" fmla="*/ 173 w 1222"/>
                <a:gd name="T29" fmla="*/ 315 h 688"/>
                <a:gd name="T30" fmla="*/ 39 w 1222"/>
                <a:gd name="T31" fmla="*/ 328 h 688"/>
                <a:gd name="T32" fmla="*/ 214 w 1222"/>
                <a:gd name="T33" fmla="*/ 246 h 688"/>
                <a:gd name="T34" fmla="*/ 132 w 1222"/>
                <a:gd name="T35" fmla="*/ 173 h 688"/>
                <a:gd name="T36" fmla="*/ 270 w 1222"/>
                <a:gd name="T37" fmla="*/ 194 h 688"/>
                <a:gd name="T38" fmla="*/ 353 w 1222"/>
                <a:gd name="T39" fmla="*/ 253 h 688"/>
                <a:gd name="T40" fmla="*/ 417 w 1222"/>
                <a:gd name="T41" fmla="*/ 289 h 688"/>
                <a:gd name="T42" fmla="*/ 487 w 1222"/>
                <a:gd name="T43" fmla="*/ 282 h 688"/>
                <a:gd name="T44" fmla="*/ 441 w 1222"/>
                <a:gd name="T45" fmla="*/ 196 h 688"/>
                <a:gd name="T46" fmla="*/ 305 w 1222"/>
                <a:gd name="T47" fmla="*/ 89 h 688"/>
                <a:gd name="T48" fmla="*/ 260 w 1222"/>
                <a:gd name="T49" fmla="*/ 4 h 688"/>
                <a:gd name="T50" fmla="*/ 380 w 1222"/>
                <a:gd name="T51" fmla="*/ 84 h 688"/>
                <a:gd name="T52" fmla="*/ 507 w 1222"/>
                <a:gd name="T53" fmla="*/ 181 h 688"/>
                <a:gd name="T54" fmla="*/ 666 w 1222"/>
                <a:gd name="T55" fmla="*/ 30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2" h="688">
                  <a:moveTo>
                    <a:pt x="666" y="303"/>
                  </a:moveTo>
                  <a:cubicBezTo>
                    <a:pt x="698" y="310"/>
                    <a:pt x="723" y="279"/>
                    <a:pt x="747" y="289"/>
                  </a:cubicBezTo>
                  <a:cubicBezTo>
                    <a:pt x="770" y="298"/>
                    <a:pt x="791" y="316"/>
                    <a:pt x="834" y="317"/>
                  </a:cubicBezTo>
                  <a:cubicBezTo>
                    <a:pt x="877" y="318"/>
                    <a:pt x="882" y="357"/>
                    <a:pt x="895" y="379"/>
                  </a:cubicBezTo>
                  <a:cubicBezTo>
                    <a:pt x="907" y="400"/>
                    <a:pt x="931" y="446"/>
                    <a:pt x="972" y="444"/>
                  </a:cubicBezTo>
                  <a:cubicBezTo>
                    <a:pt x="1013" y="443"/>
                    <a:pt x="1017" y="485"/>
                    <a:pt x="1085" y="497"/>
                  </a:cubicBezTo>
                  <a:cubicBezTo>
                    <a:pt x="1152" y="509"/>
                    <a:pt x="1222" y="555"/>
                    <a:pt x="1205" y="589"/>
                  </a:cubicBezTo>
                  <a:cubicBezTo>
                    <a:pt x="1187" y="622"/>
                    <a:pt x="1122" y="567"/>
                    <a:pt x="1058" y="608"/>
                  </a:cubicBezTo>
                  <a:cubicBezTo>
                    <a:pt x="994" y="650"/>
                    <a:pt x="968" y="593"/>
                    <a:pt x="927" y="640"/>
                  </a:cubicBezTo>
                  <a:cubicBezTo>
                    <a:pt x="886" y="688"/>
                    <a:pt x="823" y="630"/>
                    <a:pt x="782" y="588"/>
                  </a:cubicBezTo>
                  <a:cubicBezTo>
                    <a:pt x="742" y="546"/>
                    <a:pt x="722" y="539"/>
                    <a:pt x="718" y="518"/>
                  </a:cubicBezTo>
                  <a:cubicBezTo>
                    <a:pt x="715" y="497"/>
                    <a:pt x="690" y="472"/>
                    <a:pt x="623" y="425"/>
                  </a:cubicBezTo>
                  <a:cubicBezTo>
                    <a:pt x="556" y="378"/>
                    <a:pt x="480" y="354"/>
                    <a:pt x="460" y="331"/>
                  </a:cubicBezTo>
                  <a:cubicBezTo>
                    <a:pt x="440" y="308"/>
                    <a:pt x="431" y="302"/>
                    <a:pt x="392" y="306"/>
                  </a:cubicBezTo>
                  <a:cubicBezTo>
                    <a:pt x="348" y="310"/>
                    <a:pt x="273" y="266"/>
                    <a:pt x="173" y="315"/>
                  </a:cubicBezTo>
                  <a:cubicBezTo>
                    <a:pt x="73" y="364"/>
                    <a:pt x="0" y="327"/>
                    <a:pt x="39" y="328"/>
                  </a:cubicBezTo>
                  <a:cubicBezTo>
                    <a:pt x="78" y="329"/>
                    <a:pt x="226" y="291"/>
                    <a:pt x="214" y="246"/>
                  </a:cubicBezTo>
                  <a:cubicBezTo>
                    <a:pt x="201" y="201"/>
                    <a:pt x="106" y="202"/>
                    <a:pt x="132" y="173"/>
                  </a:cubicBezTo>
                  <a:cubicBezTo>
                    <a:pt x="159" y="143"/>
                    <a:pt x="247" y="182"/>
                    <a:pt x="270" y="194"/>
                  </a:cubicBezTo>
                  <a:cubicBezTo>
                    <a:pt x="292" y="206"/>
                    <a:pt x="340" y="228"/>
                    <a:pt x="353" y="253"/>
                  </a:cubicBezTo>
                  <a:cubicBezTo>
                    <a:pt x="366" y="277"/>
                    <a:pt x="370" y="292"/>
                    <a:pt x="417" y="289"/>
                  </a:cubicBezTo>
                  <a:cubicBezTo>
                    <a:pt x="465" y="286"/>
                    <a:pt x="492" y="320"/>
                    <a:pt x="487" y="282"/>
                  </a:cubicBezTo>
                  <a:cubicBezTo>
                    <a:pt x="482" y="243"/>
                    <a:pt x="450" y="239"/>
                    <a:pt x="441" y="196"/>
                  </a:cubicBezTo>
                  <a:cubicBezTo>
                    <a:pt x="432" y="154"/>
                    <a:pt x="361" y="133"/>
                    <a:pt x="305" y="89"/>
                  </a:cubicBezTo>
                  <a:cubicBezTo>
                    <a:pt x="249" y="45"/>
                    <a:pt x="235" y="0"/>
                    <a:pt x="260" y="4"/>
                  </a:cubicBezTo>
                  <a:cubicBezTo>
                    <a:pt x="285" y="8"/>
                    <a:pt x="332" y="56"/>
                    <a:pt x="380" y="84"/>
                  </a:cubicBezTo>
                  <a:cubicBezTo>
                    <a:pt x="429" y="113"/>
                    <a:pt x="495" y="151"/>
                    <a:pt x="507" y="181"/>
                  </a:cubicBezTo>
                  <a:cubicBezTo>
                    <a:pt x="518" y="211"/>
                    <a:pt x="627" y="294"/>
                    <a:pt x="666" y="303"/>
                  </a:cubicBezTo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7" name="Freeform 71">
              <a:extLst>
                <a:ext uri="{FF2B5EF4-FFF2-40B4-BE49-F238E27FC236}">
                  <a16:creationId xmlns:a16="http://schemas.microsoft.com/office/drawing/2014/main" id="{B825143E-D660-4415-BFF1-6038BBC3C4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7" y="2170"/>
              <a:ext cx="33" cy="54"/>
            </a:xfrm>
            <a:custGeom>
              <a:avLst/>
              <a:gdLst>
                <a:gd name="T0" fmla="*/ 0 w 81"/>
                <a:gd name="T1" fmla="*/ 135 h 135"/>
                <a:gd name="T2" fmla="*/ 0 w 81"/>
                <a:gd name="T3" fmla="*/ 3 h 135"/>
                <a:gd name="T4" fmla="*/ 38 w 81"/>
                <a:gd name="T5" fmla="*/ 3 h 135"/>
                <a:gd name="T6" fmla="*/ 73 w 81"/>
                <a:gd name="T7" fmla="*/ 34 h 135"/>
                <a:gd name="T8" fmla="*/ 53 w 81"/>
                <a:gd name="T9" fmla="*/ 64 h 135"/>
                <a:gd name="T10" fmla="*/ 53 w 81"/>
                <a:gd name="T11" fmla="*/ 64 h 135"/>
                <a:gd name="T12" fmla="*/ 79 w 81"/>
                <a:gd name="T13" fmla="*/ 98 h 135"/>
                <a:gd name="T14" fmla="*/ 37 w 81"/>
                <a:gd name="T15" fmla="*/ 134 h 135"/>
                <a:gd name="T16" fmla="*/ 0 w 81"/>
                <a:gd name="T17" fmla="*/ 135 h 135"/>
                <a:gd name="T18" fmla="*/ 31 w 81"/>
                <a:gd name="T19" fmla="*/ 58 h 135"/>
                <a:gd name="T20" fmla="*/ 54 w 81"/>
                <a:gd name="T21" fmla="*/ 38 h 135"/>
                <a:gd name="T22" fmla="*/ 30 w 81"/>
                <a:gd name="T23" fmla="*/ 18 h 135"/>
                <a:gd name="T24" fmla="*/ 19 w 81"/>
                <a:gd name="T25" fmla="*/ 18 h 135"/>
                <a:gd name="T26" fmla="*/ 19 w 81"/>
                <a:gd name="T27" fmla="*/ 57 h 135"/>
                <a:gd name="T28" fmla="*/ 31 w 81"/>
                <a:gd name="T29" fmla="*/ 58 h 135"/>
                <a:gd name="T30" fmla="*/ 34 w 81"/>
                <a:gd name="T31" fmla="*/ 120 h 135"/>
                <a:gd name="T32" fmla="*/ 60 w 81"/>
                <a:gd name="T33" fmla="*/ 98 h 135"/>
                <a:gd name="T34" fmla="*/ 32 w 81"/>
                <a:gd name="T35" fmla="*/ 73 h 135"/>
                <a:gd name="T36" fmla="*/ 20 w 81"/>
                <a:gd name="T37" fmla="*/ 73 h 135"/>
                <a:gd name="T38" fmla="*/ 20 w 81"/>
                <a:gd name="T39" fmla="*/ 120 h 135"/>
                <a:gd name="T40" fmla="*/ 34 w 81"/>
                <a:gd name="T41" fmla="*/ 1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35">
                  <a:moveTo>
                    <a:pt x="0" y="135"/>
                  </a:moveTo>
                  <a:lnTo>
                    <a:pt x="0" y="3"/>
                  </a:lnTo>
                  <a:lnTo>
                    <a:pt x="38" y="3"/>
                  </a:lnTo>
                  <a:cubicBezTo>
                    <a:pt x="57" y="0"/>
                    <a:pt x="73" y="15"/>
                    <a:pt x="73" y="34"/>
                  </a:cubicBezTo>
                  <a:cubicBezTo>
                    <a:pt x="74" y="48"/>
                    <a:pt x="65" y="60"/>
                    <a:pt x="53" y="64"/>
                  </a:cubicBezTo>
                  <a:lnTo>
                    <a:pt x="53" y="64"/>
                  </a:lnTo>
                  <a:cubicBezTo>
                    <a:pt x="69" y="67"/>
                    <a:pt x="81" y="82"/>
                    <a:pt x="79" y="98"/>
                  </a:cubicBezTo>
                  <a:cubicBezTo>
                    <a:pt x="79" y="125"/>
                    <a:pt x="61" y="134"/>
                    <a:pt x="37" y="134"/>
                  </a:cubicBezTo>
                  <a:lnTo>
                    <a:pt x="0" y="135"/>
                  </a:lnTo>
                  <a:close/>
                  <a:moveTo>
                    <a:pt x="31" y="58"/>
                  </a:moveTo>
                  <a:cubicBezTo>
                    <a:pt x="45" y="58"/>
                    <a:pt x="54" y="52"/>
                    <a:pt x="54" y="38"/>
                  </a:cubicBezTo>
                  <a:cubicBezTo>
                    <a:pt x="54" y="21"/>
                    <a:pt x="44" y="18"/>
                    <a:pt x="30" y="18"/>
                  </a:cubicBezTo>
                  <a:lnTo>
                    <a:pt x="19" y="18"/>
                  </a:lnTo>
                  <a:lnTo>
                    <a:pt x="19" y="57"/>
                  </a:lnTo>
                  <a:lnTo>
                    <a:pt x="31" y="58"/>
                  </a:lnTo>
                  <a:close/>
                  <a:moveTo>
                    <a:pt x="34" y="120"/>
                  </a:moveTo>
                  <a:cubicBezTo>
                    <a:pt x="48" y="120"/>
                    <a:pt x="60" y="113"/>
                    <a:pt x="60" y="98"/>
                  </a:cubicBezTo>
                  <a:cubicBezTo>
                    <a:pt x="60" y="81"/>
                    <a:pt x="47" y="73"/>
                    <a:pt x="32" y="73"/>
                  </a:cubicBezTo>
                  <a:lnTo>
                    <a:pt x="20" y="73"/>
                  </a:lnTo>
                  <a:lnTo>
                    <a:pt x="20" y="120"/>
                  </a:lnTo>
                  <a:lnTo>
                    <a:pt x="34" y="12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8" name="Freeform 72">
              <a:extLst>
                <a:ext uri="{FF2B5EF4-FFF2-40B4-BE49-F238E27FC236}">
                  <a16:creationId xmlns:a16="http://schemas.microsoft.com/office/drawing/2014/main" id="{642E801D-9378-4236-A568-FAC9B9183F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27" y="2187"/>
              <a:ext cx="32" cy="38"/>
            </a:xfrm>
            <a:custGeom>
              <a:avLst/>
              <a:gdLst>
                <a:gd name="T0" fmla="*/ 0 w 81"/>
                <a:gd name="T1" fmla="*/ 47 h 95"/>
                <a:gd name="T2" fmla="*/ 40 w 81"/>
                <a:gd name="T3" fmla="*/ 0 h 95"/>
                <a:gd name="T4" fmla="*/ 81 w 81"/>
                <a:gd name="T5" fmla="*/ 47 h 95"/>
                <a:gd name="T6" fmla="*/ 40 w 81"/>
                <a:gd name="T7" fmla="*/ 95 h 95"/>
                <a:gd name="T8" fmla="*/ 0 w 81"/>
                <a:gd name="T9" fmla="*/ 47 h 95"/>
                <a:gd name="T10" fmla="*/ 62 w 81"/>
                <a:gd name="T11" fmla="*/ 47 h 95"/>
                <a:gd name="T12" fmla="*/ 40 w 81"/>
                <a:gd name="T13" fmla="*/ 13 h 95"/>
                <a:gd name="T14" fmla="*/ 19 w 81"/>
                <a:gd name="T15" fmla="*/ 47 h 95"/>
                <a:gd name="T16" fmla="*/ 40 w 81"/>
                <a:gd name="T17" fmla="*/ 82 h 95"/>
                <a:gd name="T18" fmla="*/ 62 w 81"/>
                <a:gd name="T19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5">
                  <a:moveTo>
                    <a:pt x="0" y="47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70" y="0"/>
                    <a:pt x="81" y="21"/>
                    <a:pt x="81" y="47"/>
                  </a:cubicBezTo>
                  <a:cubicBezTo>
                    <a:pt x="81" y="74"/>
                    <a:pt x="70" y="95"/>
                    <a:pt x="40" y="95"/>
                  </a:cubicBezTo>
                  <a:cubicBezTo>
                    <a:pt x="11" y="95"/>
                    <a:pt x="0" y="74"/>
                    <a:pt x="0" y="47"/>
                  </a:cubicBezTo>
                  <a:close/>
                  <a:moveTo>
                    <a:pt x="62" y="47"/>
                  </a:moveTo>
                  <a:cubicBezTo>
                    <a:pt x="62" y="33"/>
                    <a:pt x="59" y="13"/>
                    <a:pt x="40" y="13"/>
                  </a:cubicBezTo>
                  <a:cubicBezTo>
                    <a:pt x="21" y="13"/>
                    <a:pt x="19" y="33"/>
                    <a:pt x="19" y="47"/>
                  </a:cubicBezTo>
                  <a:cubicBezTo>
                    <a:pt x="19" y="62"/>
                    <a:pt x="22" y="82"/>
                    <a:pt x="40" y="82"/>
                  </a:cubicBezTo>
                  <a:cubicBezTo>
                    <a:pt x="59" y="82"/>
                    <a:pt x="62" y="62"/>
                    <a:pt x="62" y="47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9" name="Freeform 73">
              <a:extLst>
                <a:ext uri="{FF2B5EF4-FFF2-40B4-BE49-F238E27FC236}">
                  <a16:creationId xmlns:a16="http://schemas.microsoft.com/office/drawing/2014/main" id="{BD1A63E8-9CDF-4419-9B36-C815F778C2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66" y="2171"/>
              <a:ext cx="30" cy="54"/>
            </a:xfrm>
            <a:custGeom>
              <a:avLst/>
              <a:gdLst>
                <a:gd name="T0" fmla="*/ 56 w 73"/>
                <a:gd name="T1" fmla="*/ 132 h 134"/>
                <a:gd name="T2" fmla="*/ 56 w 73"/>
                <a:gd name="T3" fmla="*/ 118 h 134"/>
                <a:gd name="T4" fmla="*/ 56 w 73"/>
                <a:gd name="T5" fmla="*/ 118 h 134"/>
                <a:gd name="T6" fmla="*/ 31 w 73"/>
                <a:gd name="T7" fmla="*/ 134 h 134"/>
                <a:gd name="T8" fmla="*/ 0 w 73"/>
                <a:gd name="T9" fmla="*/ 88 h 134"/>
                <a:gd name="T10" fmla="*/ 32 w 73"/>
                <a:gd name="T11" fmla="*/ 39 h 134"/>
                <a:gd name="T12" fmla="*/ 56 w 73"/>
                <a:gd name="T13" fmla="*/ 53 h 134"/>
                <a:gd name="T14" fmla="*/ 56 w 73"/>
                <a:gd name="T15" fmla="*/ 53 h 134"/>
                <a:gd name="T16" fmla="*/ 56 w 73"/>
                <a:gd name="T17" fmla="*/ 0 h 134"/>
                <a:gd name="T18" fmla="*/ 73 w 73"/>
                <a:gd name="T19" fmla="*/ 0 h 134"/>
                <a:gd name="T20" fmla="*/ 73 w 73"/>
                <a:gd name="T21" fmla="*/ 132 h 134"/>
                <a:gd name="T22" fmla="*/ 56 w 73"/>
                <a:gd name="T23" fmla="*/ 132 h 134"/>
                <a:gd name="T24" fmla="*/ 56 w 73"/>
                <a:gd name="T25" fmla="*/ 86 h 134"/>
                <a:gd name="T26" fmla="*/ 37 w 73"/>
                <a:gd name="T27" fmla="*/ 52 h 134"/>
                <a:gd name="T28" fmla="*/ 19 w 73"/>
                <a:gd name="T29" fmla="*/ 86 h 134"/>
                <a:gd name="T30" fmla="*/ 37 w 73"/>
                <a:gd name="T31" fmla="*/ 121 h 134"/>
                <a:gd name="T32" fmla="*/ 56 w 73"/>
                <a:gd name="T33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34">
                  <a:moveTo>
                    <a:pt x="56" y="132"/>
                  </a:moveTo>
                  <a:lnTo>
                    <a:pt x="56" y="118"/>
                  </a:lnTo>
                  <a:lnTo>
                    <a:pt x="56" y="118"/>
                  </a:lnTo>
                  <a:cubicBezTo>
                    <a:pt x="52" y="128"/>
                    <a:pt x="42" y="134"/>
                    <a:pt x="31" y="134"/>
                  </a:cubicBezTo>
                  <a:cubicBezTo>
                    <a:pt x="6" y="134"/>
                    <a:pt x="0" y="109"/>
                    <a:pt x="0" y="88"/>
                  </a:cubicBezTo>
                  <a:cubicBezTo>
                    <a:pt x="0" y="67"/>
                    <a:pt x="6" y="39"/>
                    <a:pt x="32" y="39"/>
                  </a:cubicBezTo>
                  <a:cubicBezTo>
                    <a:pt x="42" y="38"/>
                    <a:pt x="51" y="44"/>
                    <a:pt x="56" y="53"/>
                  </a:cubicBezTo>
                  <a:lnTo>
                    <a:pt x="56" y="53"/>
                  </a:lnTo>
                  <a:lnTo>
                    <a:pt x="56" y="0"/>
                  </a:lnTo>
                  <a:lnTo>
                    <a:pt x="73" y="0"/>
                  </a:lnTo>
                  <a:lnTo>
                    <a:pt x="73" y="132"/>
                  </a:lnTo>
                  <a:lnTo>
                    <a:pt x="56" y="132"/>
                  </a:lnTo>
                  <a:close/>
                  <a:moveTo>
                    <a:pt x="56" y="86"/>
                  </a:moveTo>
                  <a:cubicBezTo>
                    <a:pt x="56" y="74"/>
                    <a:pt x="53" y="52"/>
                    <a:pt x="37" y="52"/>
                  </a:cubicBezTo>
                  <a:cubicBezTo>
                    <a:pt x="20" y="52"/>
                    <a:pt x="19" y="74"/>
                    <a:pt x="19" y="86"/>
                  </a:cubicBezTo>
                  <a:cubicBezTo>
                    <a:pt x="19" y="98"/>
                    <a:pt x="20" y="121"/>
                    <a:pt x="37" y="121"/>
                  </a:cubicBezTo>
                  <a:cubicBezTo>
                    <a:pt x="53" y="121"/>
                    <a:pt x="56" y="98"/>
                    <a:pt x="56" y="8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0" name="Freeform 74">
              <a:extLst>
                <a:ext uri="{FF2B5EF4-FFF2-40B4-BE49-F238E27FC236}">
                  <a16:creationId xmlns:a16="http://schemas.microsoft.com/office/drawing/2014/main" id="{48800922-7157-41B5-9D1F-25F2D0C0ED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6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2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1" name="Freeform 75">
              <a:extLst>
                <a:ext uri="{FF2B5EF4-FFF2-40B4-BE49-F238E27FC236}">
                  <a16:creationId xmlns:a16="http://schemas.microsoft.com/office/drawing/2014/main" id="{6B337CF4-79D5-4B15-B4A2-17B1FCC170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4" y="2187"/>
              <a:ext cx="29" cy="37"/>
            </a:xfrm>
            <a:custGeom>
              <a:avLst/>
              <a:gdLst>
                <a:gd name="T0" fmla="*/ 53 w 71"/>
                <a:gd name="T1" fmla="*/ 93 h 93"/>
                <a:gd name="T2" fmla="*/ 53 w 71"/>
                <a:gd name="T3" fmla="*/ 43 h 93"/>
                <a:gd name="T4" fmla="*/ 53 w 71"/>
                <a:gd name="T5" fmla="*/ 32 h 93"/>
                <a:gd name="T6" fmla="*/ 41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7 w 71"/>
                <a:gd name="T17" fmla="*/ 2 h 93"/>
                <a:gd name="T18" fmla="*/ 17 w 71"/>
                <a:gd name="T19" fmla="*/ 21 h 93"/>
                <a:gd name="T20" fmla="*/ 17 w 71"/>
                <a:gd name="T21" fmla="*/ 21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3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3" y="93"/>
                  </a:moveTo>
                  <a:lnTo>
                    <a:pt x="53" y="43"/>
                  </a:lnTo>
                  <a:lnTo>
                    <a:pt x="53" y="32"/>
                  </a:lnTo>
                  <a:cubicBezTo>
                    <a:pt x="53" y="23"/>
                    <a:pt x="51" y="17"/>
                    <a:pt x="41" y="17"/>
                  </a:cubicBezTo>
                  <a:cubicBezTo>
                    <a:pt x="24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7" y="2"/>
                  </a:lnTo>
                  <a:lnTo>
                    <a:pt x="17" y="21"/>
                  </a:lnTo>
                  <a:lnTo>
                    <a:pt x="17" y="21"/>
                  </a:lnTo>
                  <a:cubicBezTo>
                    <a:pt x="21" y="8"/>
                    <a:pt x="33" y="0"/>
                    <a:pt x="46" y="0"/>
                  </a:cubicBezTo>
                  <a:cubicBezTo>
                    <a:pt x="64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3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2" name="Freeform 76">
              <a:extLst>
                <a:ext uri="{FF2B5EF4-FFF2-40B4-BE49-F238E27FC236}">
                  <a16:creationId xmlns:a16="http://schemas.microsoft.com/office/drawing/2014/main" id="{AE24DD0C-FF2C-4BBC-AEB4-6E011CA49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2" y="2187"/>
              <a:ext cx="24" cy="38"/>
            </a:xfrm>
            <a:custGeom>
              <a:avLst/>
              <a:gdLst>
                <a:gd name="T0" fmla="*/ 0 w 59"/>
                <a:gd name="T1" fmla="*/ 77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4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7"/>
                  </a:moveTo>
                  <a:cubicBezTo>
                    <a:pt x="7" y="80"/>
                    <a:pt x="15" y="82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3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4"/>
                  </a:cubicBezTo>
                  <a:cubicBezTo>
                    <a:pt x="17" y="38"/>
                    <a:pt x="59" y="41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6"/>
                    <a:pt x="8" y="94"/>
                    <a:pt x="0" y="92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3" name="Freeform 77">
              <a:extLst>
                <a:ext uri="{FF2B5EF4-FFF2-40B4-BE49-F238E27FC236}">
                  <a16:creationId xmlns:a16="http://schemas.microsoft.com/office/drawing/2014/main" id="{4FEBC613-02C0-4425-9550-CA5F5C0B72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12" y="2187"/>
              <a:ext cx="28" cy="38"/>
            </a:xfrm>
            <a:custGeom>
              <a:avLst/>
              <a:gdLst>
                <a:gd name="T0" fmla="*/ 68 w 71"/>
                <a:gd name="T1" fmla="*/ 92 h 95"/>
                <a:gd name="T2" fmla="*/ 46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8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6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8" y="41"/>
                  </a:lnTo>
                  <a:cubicBezTo>
                    <a:pt x="18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3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4" name="Freeform 78">
              <a:extLst>
                <a:ext uri="{FF2B5EF4-FFF2-40B4-BE49-F238E27FC236}">
                  <a16:creationId xmlns:a16="http://schemas.microsoft.com/office/drawing/2014/main" id="{E915AD75-8F91-4CE2-83FD-43DE687533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7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2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5" name="Rectangle 79">
              <a:extLst>
                <a:ext uri="{FF2B5EF4-FFF2-40B4-BE49-F238E27FC236}">
                  <a16:creationId xmlns:a16="http://schemas.microsoft.com/office/drawing/2014/main" id="{2D8BE2FE-F729-445B-9B51-1CE707311B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83" y="2200"/>
              <a:ext cx="26" cy="7"/>
            </a:xfrm>
            <a:prstGeom prst="rect">
              <a:avLst/>
            </a:prstGeom>
            <a:solidFill>
              <a:srgbClr val="3F3F3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6" name="Freeform 80">
              <a:extLst>
                <a:ext uri="{FF2B5EF4-FFF2-40B4-BE49-F238E27FC236}">
                  <a16:creationId xmlns:a16="http://schemas.microsoft.com/office/drawing/2014/main" id="{3640492E-492F-4058-9787-5AEB47B51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3" y="2248"/>
              <a:ext cx="63" cy="53"/>
            </a:xfrm>
            <a:custGeom>
              <a:avLst/>
              <a:gdLst>
                <a:gd name="T0" fmla="*/ 111 w 156"/>
                <a:gd name="T1" fmla="*/ 132 h 132"/>
                <a:gd name="T2" fmla="*/ 79 w 156"/>
                <a:gd name="T3" fmla="*/ 28 h 132"/>
                <a:gd name="T4" fmla="*/ 79 w 156"/>
                <a:gd name="T5" fmla="*/ 28 h 132"/>
                <a:gd name="T6" fmla="*/ 46 w 156"/>
                <a:gd name="T7" fmla="*/ 132 h 132"/>
                <a:gd name="T8" fmla="*/ 25 w 156"/>
                <a:gd name="T9" fmla="*/ 132 h 132"/>
                <a:gd name="T10" fmla="*/ 0 w 156"/>
                <a:gd name="T11" fmla="*/ 0 h 132"/>
                <a:gd name="T12" fmla="*/ 17 w 156"/>
                <a:gd name="T13" fmla="*/ 0 h 132"/>
                <a:gd name="T14" fmla="*/ 37 w 156"/>
                <a:gd name="T15" fmla="*/ 105 h 132"/>
                <a:gd name="T16" fmla="*/ 38 w 156"/>
                <a:gd name="T17" fmla="*/ 105 h 132"/>
                <a:gd name="T18" fmla="*/ 70 w 156"/>
                <a:gd name="T19" fmla="*/ 0 h 132"/>
                <a:gd name="T20" fmla="*/ 87 w 156"/>
                <a:gd name="T21" fmla="*/ 0 h 132"/>
                <a:gd name="T22" fmla="*/ 119 w 156"/>
                <a:gd name="T23" fmla="*/ 105 h 132"/>
                <a:gd name="T24" fmla="*/ 119 w 156"/>
                <a:gd name="T25" fmla="*/ 105 h 132"/>
                <a:gd name="T26" fmla="*/ 139 w 156"/>
                <a:gd name="T27" fmla="*/ 0 h 132"/>
                <a:gd name="T28" fmla="*/ 156 w 156"/>
                <a:gd name="T29" fmla="*/ 0 h 132"/>
                <a:gd name="T30" fmla="*/ 132 w 156"/>
                <a:gd name="T31" fmla="*/ 132 h 132"/>
                <a:gd name="T32" fmla="*/ 111 w 156"/>
                <a:gd name="T3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32">
                  <a:moveTo>
                    <a:pt x="111" y="132"/>
                  </a:moveTo>
                  <a:lnTo>
                    <a:pt x="79" y="28"/>
                  </a:lnTo>
                  <a:lnTo>
                    <a:pt x="79" y="28"/>
                  </a:lnTo>
                  <a:lnTo>
                    <a:pt x="46" y="132"/>
                  </a:lnTo>
                  <a:lnTo>
                    <a:pt x="25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7" y="105"/>
                  </a:lnTo>
                  <a:lnTo>
                    <a:pt x="38" y="105"/>
                  </a:lnTo>
                  <a:lnTo>
                    <a:pt x="70" y="0"/>
                  </a:lnTo>
                  <a:lnTo>
                    <a:pt x="87" y="0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39" y="0"/>
                  </a:lnTo>
                  <a:lnTo>
                    <a:pt x="156" y="0"/>
                  </a:lnTo>
                  <a:lnTo>
                    <a:pt x="132" y="132"/>
                  </a:lnTo>
                  <a:lnTo>
                    <a:pt x="111" y="132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7" name="Freeform 81">
              <a:extLst>
                <a:ext uri="{FF2B5EF4-FFF2-40B4-BE49-F238E27FC236}">
                  <a16:creationId xmlns:a16="http://schemas.microsoft.com/office/drawing/2014/main" id="{3D6C0185-7928-454C-8BE4-46B69B7F39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51" y="2262"/>
              <a:ext cx="28" cy="41"/>
            </a:xfrm>
            <a:custGeom>
              <a:avLst/>
              <a:gdLst>
                <a:gd name="T0" fmla="*/ 50 w 70"/>
                <a:gd name="T1" fmla="*/ 96 h 100"/>
                <a:gd name="T2" fmla="*/ 50 w 70"/>
                <a:gd name="T3" fmla="*/ 85 h 100"/>
                <a:gd name="T4" fmla="*/ 50 w 70"/>
                <a:gd name="T5" fmla="*/ 85 h 100"/>
                <a:gd name="T6" fmla="*/ 27 w 70"/>
                <a:gd name="T7" fmla="*/ 98 h 100"/>
                <a:gd name="T8" fmla="*/ 1 w 70"/>
                <a:gd name="T9" fmla="*/ 73 h 100"/>
                <a:gd name="T10" fmla="*/ 51 w 70"/>
                <a:gd name="T11" fmla="*/ 43 h 100"/>
                <a:gd name="T12" fmla="*/ 51 w 70"/>
                <a:gd name="T13" fmla="*/ 30 h 100"/>
                <a:gd name="T14" fmla="*/ 37 w 70"/>
                <a:gd name="T15" fmla="*/ 16 h 100"/>
                <a:gd name="T16" fmla="*/ 23 w 70"/>
                <a:gd name="T17" fmla="*/ 30 h 100"/>
                <a:gd name="T18" fmla="*/ 4 w 70"/>
                <a:gd name="T19" fmla="*/ 30 h 100"/>
                <a:gd name="T20" fmla="*/ 38 w 70"/>
                <a:gd name="T21" fmla="*/ 3 h 100"/>
                <a:gd name="T22" fmla="*/ 68 w 70"/>
                <a:gd name="T23" fmla="*/ 32 h 100"/>
                <a:gd name="T24" fmla="*/ 68 w 70"/>
                <a:gd name="T25" fmla="*/ 96 h 100"/>
                <a:gd name="T26" fmla="*/ 50 w 70"/>
                <a:gd name="T27" fmla="*/ 96 h 100"/>
                <a:gd name="T28" fmla="*/ 50 w 70"/>
                <a:gd name="T29" fmla="*/ 55 h 100"/>
                <a:gd name="T30" fmla="*/ 47 w 70"/>
                <a:gd name="T31" fmla="*/ 55 h 100"/>
                <a:gd name="T32" fmla="*/ 20 w 70"/>
                <a:gd name="T33" fmla="*/ 73 h 100"/>
                <a:gd name="T34" fmla="*/ 30 w 70"/>
                <a:gd name="T35" fmla="*/ 85 h 100"/>
                <a:gd name="T36" fmla="*/ 50 w 70"/>
                <a:gd name="T37" fmla="*/ 60 h 100"/>
                <a:gd name="T38" fmla="*/ 50 w 70"/>
                <a:gd name="T39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100">
                  <a:moveTo>
                    <a:pt x="50" y="96"/>
                  </a:moveTo>
                  <a:lnTo>
                    <a:pt x="50" y="85"/>
                  </a:lnTo>
                  <a:lnTo>
                    <a:pt x="50" y="85"/>
                  </a:lnTo>
                  <a:cubicBezTo>
                    <a:pt x="46" y="93"/>
                    <a:pt x="37" y="98"/>
                    <a:pt x="27" y="98"/>
                  </a:cubicBezTo>
                  <a:cubicBezTo>
                    <a:pt x="12" y="100"/>
                    <a:pt x="0" y="88"/>
                    <a:pt x="1" y="73"/>
                  </a:cubicBezTo>
                  <a:cubicBezTo>
                    <a:pt x="1" y="47"/>
                    <a:pt x="31" y="43"/>
                    <a:pt x="51" y="43"/>
                  </a:cubicBezTo>
                  <a:lnTo>
                    <a:pt x="51" y="30"/>
                  </a:lnTo>
                  <a:cubicBezTo>
                    <a:pt x="52" y="22"/>
                    <a:pt x="45" y="15"/>
                    <a:pt x="37" y="16"/>
                  </a:cubicBezTo>
                  <a:cubicBezTo>
                    <a:pt x="29" y="15"/>
                    <a:pt x="22" y="22"/>
                    <a:pt x="23" y="30"/>
                  </a:cubicBezTo>
                  <a:lnTo>
                    <a:pt x="4" y="30"/>
                  </a:lnTo>
                  <a:cubicBezTo>
                    <a:pt x="4" y="10"/>
                    <a:pt x="20" y="3"/>
                    <a:pt x="38" y="3"/>
                  </a:cubicBezTo>
                  <a:cubicBezTo>
                    <a:pt x="55" y="0"/>
                    <a:pt x="70" y="15"/>
                    <a:pt x="68" y="32"/>
                  </a:cubicBezTo>
                  <a:lnTo>
                    <a:pt x="68" y="96"/>
                  </a:lnTo>
                  <a:lnTo>
                    <a:pt x="50" y="96"/>
                  </a:lnTo>
                  <a:close/>
                  <a:moveTo>
                    <a:pt x="50" y="55"/>
                  </a:moveTo>
                  <a:lnTo>
                    <a:pt x="47" y="55"/>
                  </a:lnTo>
                  <a:cubicBezTo>
                    <a:pt x="36" y="55"/>
                    <a:pt x="20" y="60"/>
                    <a:pt x="20" y="73"/>
                  </a:cubicBezTo>
                  <a:cubicBezTo>
                    <a:pt x="19" y="79"/>
                    <a:pt x="24" y="84"/>
                    <a:pt x="30" y="85"/>
                  </a:cubicBezTo>
                  <a:cubicBezTo>
                    <a:pt x="42" y="83"/>
                    <a:pt x="51" y="72"/>
                    <a:pt x="50" y="60"/>
                  </a:cubicBezTo>
                  <a:lnTo>
                    <a:pt x="50" y="55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8" name="Freeform 82">
              <a:extLst>
                <a:ext uri="{FF2B5EF4-FFF2-40B4-BE49-F238E27FC236}">
                  <a16:creationId xmlns:a16="http://schemas.microsoft.com/office/drawing/2014/main" id="{9FDA1FF0-7D6D-4FC5-B249-CF59508B3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1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7" y="80"/>
                    <a:pt x="15" y="81"/>
                    <a:pt x="23" y="82"/>
                  </a:cubicBezTo>
                  <a:cubicBezTo>
                    <a:pt x="31" y="82"/>
                    <a:pt x="41" y="80"/>
                    <a:pt x="41" y="70"/>
                  </a:cubicBezTo>
                  <a:cubicBezTo>
                    <a:pt x="41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39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9" name="Freeform 83">
              <a:extLst>
                <a:ext uri="{FF2B5EF4-FFF2-40B4-BE49-F238E27FC236}">
                  <a16:creationId xmlns:a16="http://schemas.microsoft.com/office/drawing/2014/main" id="{FA02E9FE-43EE-4F97-BFE7-D5E0DCC2FD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8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7" y="0"/>
                    <a:pt x="33" y="0"/>
                  </a:cubicBezTo>
                  <a:cubicBezTo>
                    <a:pt x="40" y="1"/>
                    <a:pt x="47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8" y="17"/>
                    <a:pt x="18" y="23"/>
                  </a:cubicBezTo>
                  <a:cubicBezTo>
                    <a:pt x="18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0" name="Freeform 84">
              <a:extLst>
                <a:ext uri="{FF2B5EF4-FFF2-40B4-BE49-F238E27FC236}">
                  <a16:creationId xmlns:a16="http://schemas.microsoft.com/office/drawing/2014/main" id="{70BC4547-A885-44C7-ABDB-FF5330C270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7" y="2264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0 w 71"/>
                <a:gd name="T15" fmla="*/ 82 h 95"/>
                <a:gd name="T16" fmla="*/ 68 w 71"/>
                <a:gd name="T17" fmla="*/ 79 h 95"/>
                <a:gd name="T18" fmla="*/ 68 w 71"/>
                <a:gd name="T19" fmla="*/ 92 h 95"/>
                <a:gd name="T20" fmla="*/ 53 w 71"/>
                <a:gd name="T21" fmla="*/ 30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30 h 95"/>
                <a:gd name="T28" fmla="*/ 53 w 71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7" y="82"/>
                    <a:pt x="50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1" name="Freeform 85">
              <a:extLst>
                <a:ext uri="{FF2B5EF4-FFF2-40B4-BE49-F238E27FC236}">
                  <a16:creationId xmlns:a16="http://schemas.microsoft.com/office/drawing/2014/main" id="{F91D92A2-C859-487F-AF2A-E1174B7CC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5" y="2264"/>
              <a:ext cx="18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2" name="Freeform 86">
              <a:extLst>
                <a:ext uri="{FF2B5EF4-FFF2-40B4-BE49-F238E27FC236}">
                  <a16:creationId xmlns:a16="http://schemas.microsoft.com/office/drawing/2014/main" id="{3B3CD0A4-80B0-497D-985E-24F3635AF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6" y="2264"/>
              <a:ext cx="34" cy="37"/>
            </a:xfrm>
            <a:custGeom>
              <a:avLst/>
              <a:gdLst>
                <a:gd name="T0" fmla="*/ 35 w 84"/>
                <a:gd name="T1" fmla="*/ 91 h 91"/>
                <a:gd name="T2" fmla="*/ 0 w 84"/>
                <a:gd name="T3" fmla="*/ 0 h 91"/>
                <a:gd name="T4" fmla="*/ 19 w 84"/>
                <a:gd name="T5" fmla="*/ 0 h 91"/>
                <a:gd name="T6" fmla="*/ 43 w 84"/>
                <a:gd name="T7" fmla="*/ 66 h 91"/>
                <a:gd name="T8" fmla="*/ 43 w 84"/>
                <a:gd name="T9" fmla="*/ 66 h 91"/>
                <a:gd name="T10" fmla="*/ 64 w 84"/>
                <a:gd name="T11" fmla="*/ 0 h 91"/>
                <a:gd name="T12" fmla="*/ 84 w 84"/>
                <a:gd name="T13" fmla="*/ 0 h 91"/>
                <a:gd name="T14" fmla="*/ 52 w 84"/>
                <a:gd name="T15" fmla="*/ 91 h 91"/>
                <a:gd name="T16" fmla="*/ 35 w 84"/>
                <a:gd name="T1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91">
                  <a:moveTo>
                    <a:pt x="35" y="9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52" y="91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3" name="Freeform 87">
              <a:extLst>
                <a:ext uri="{FF2B5EF4-FFF2-40B4-BE49-F238E27FC236}">
                  <a16:creationId xmlns:a16="http://schemas.microsoft.com/office/drawing/2014/main" id="{F9D02457-B0AA-4922-B021-B1A6DFB60E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5" y="2264"/>
              <a:ext cx="28" cy="38"/>
            </a:xfrm>
            <a:custGeom>
              <a:avLst/>
              <a:gdLst>
                <a:gd name="T0" fmla="*/ 68 w 70"/>
                <a:gd name="T1" fmla="*/ 92 h 95"/>
                <a:gd name="T2" fmla="*/ 45 w 70"/>
                <a:gd name="T3" fmla="*/ 95 h 95"/>
                <a:gd name="T4" fmla="*/ 0 w 70"/>
                <a:gd name="T5" fmla="*/ 43 h 95"/>
                <a:gd name="T6" fmla="*/ 37 w 70"/>
                <a:gd name="T7" fmla="*/ 0 h 95"/>
                <a:gd name="T8" fmla="*/ 70 w 70"/>
                <a:gd name="T9" fmla="*/ 36 h 95"/>
                <a:gd name="T10" fmla="*/ 70 w 70"/>
                <a:gd name="T11" fmla="*/ 41 h 95"/>
                <a:gd name="T12" fmla="*/ 17 w 70"/>
                <a:gd name="T13" fmla="*/ 41 h 95"/>
                <a:gd name="T14" fmla="*/ 50 w 70"/>
                <a:gd name="T15" fmla="*/ 82 h 95"/>
                <a:gd name="T16" fmla="*/ 68 w 70"/>
                <a:gd name="T17" fmla="*/ 78 h 95"/>
                <a:gd name="T18" fmla="*/ 68 w 70"/>
                <a:gd name="T19" fmla="*/ 92 h 95"/>
                <a:gd name="T20" fmla="*/ 53 w 70"/>
                <a:gd name="T21" fmla="*/ 30 h 95"/>
                <a:gd name="T22" fmla="*/ 36 w 70"/>
                <a:gd name="T23" fmla="*/ 13 h 95"/>
                <a:gd name="T24" fmla="*/ 19 w 70"/>
                <a:gd name="T25" fmla="*/ 24 h 95"/>
                <a:gd name="T26" fmla="*/ 18 w 70"/>
                <a:gd name="T27" fmla="*/ 30 h 95"/>
                <a:gd name="T28" fmla="*/ 53 w 70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5">
                  <a:moveTo>
                    <a:pt x="68" y="92"/>
                  </a:moveTo>
                  <a:cubicBezTo>
                    <a:pt x="60" y="94"/>
                    <a:pt x="53" y="95"/>
                    <a:pt x="45" y="95"/>
                  </a:cubicBezTo>
                  <a:cubicBezTo>
                    <a:pt x="12" y="95"/>
                    <a:pt x="0" y="73"/>
                    <a:pt x="0" y="43"/>
                  </a:cubicBezTo>
                  <a:cubicBezTo>
                    <a:pt x="0" y="18"/>
                    <a:pt x="11" y="0"/>
                    <a:pt x="37" y="0"/>
                  </a:cubicBezTo>
                  <a:cubicBezTo>
                    <a:pt x="59" y="0"/>
                    <a:pt x="70" y="15"/>
                    <a:pt x="70" y="36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0" y="82"/>
                  </a:cubicBezTo>
                  <a:cubicBezTo>
                    <a:pt x="56" y="82"/>
                    <a:pt x="62" y="81"/>
                    <a:pt x="68" y="78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4" name="Freeform 88">
              <a:extLst>
                <a:ext uri="{FF2B5EF4-FFF2-40B4-BE49-F238E27FC236}">
                  <a16:creationId xmlns:a16="http://schemas.microsoft.com/office/drawing/2014/main" id="{027FDEB0-B5AA-4C67-8188-9A00547102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2" y="2264"/>
              <a:ext cx="19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5" name="Freeform 89">
              <a:extLst>
                <a:ext uri="{FF2B5EF4-FFF2-40B4-BE49-F238E27FC236}">
                  <a16:creationId xmlns:a16="http://schemas.microsoft.com/office/drawing/2014/main" id="{FCF68316-A99E-4FF9-BCAD-DD0B5FDD81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264"/>
              <a:ext cx="24" cy="38"/>
            </a:xfrm>
            <a:custGeom>
              <a:avLst/>
              <a:gdLst>
                <a:gd name="T0" fmla="*/ 1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1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1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1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6" name="Freeform 90">
              <a:extLst>
                <a:ext uri="{FF2B5EF4-FFF2-40B4-BE49-F238E27FC236}">
                  <a16:creationId xmlns:a16="http://schemas.microsoft.com/office/drawing/2014/main" id="{01CD97B6-F955-49E4-B44D-18D00879B5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36" y="2264"/>
              <a:ext cx="33" cy="38"/>
            </a:xfrm>
            <a:custGeom>
              <a:avLst/>
              <a:gdLst>
                <a:gd name="T0" fmla="*/ 0 w 80"/>
                <a:gd name="T1" fmla="*/ 48 h 96"/>
                <a:gd name="T2" fmla="*/ 40 w 80"/>
                <a:gd name="T3" fmla="*/ 0 h 96"/>
                <a:gd name="T4" fmla="*/ 80 w 80"/>
                <a:gd name="T5" fmla="*/ 48 h 96"/>
                <a:gd name="T6" fmla="*/ 40 w 80"/>
                <a:gd name="T7" fmla="*/ 96 h 96"/>
                <a:gd name="T8" fmla="*/ 0 w 80"/>
                <a:gd name="T9" fmla="*/ 48 h 96"/>
                <a:gd name="T10" fmla="*/ 61 w 80"/>
                <a:gd name="T11" fmla="*/ 48 h 96"/>
                <a:gd name="T12" fmla="*/ 39 w 80"/>
                <a:gd name="T13" fmla="*/ 14 h 96"/>
                <a:gd name="T14" fmla="*/ 18 w 80"/>
                <a:gd name="T15" fmla="*/ 48 h 96"/>
                <a:gd name="T16" fmla="*/ 39 w 80"/>
                <a:gd name="T17" fmla="*/ 82 h 96"/>
                <a:gd name="T18" fmla="*/ 61 w 80"/>
                <a:gd name="T1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96">
                  <a:moveTo>
                    <a:pt x="0" y="48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69" y="0"/>
                    <a:pt x="80" y="21"/>
                    <a:pt x="80" y="48"/>
                  </a:cubicBezTo>
                  <a:cubicBezTo>
                    <a:pt x="80" y="75"/>
                    <a:pt x="69" y="96"/>
                    <a:pt x="40" y="96"/>
                  </a:cubicBezTo>
                  <a:cubicBezTo>
                    <a:pt x="11" y="96"/>
                    <a:pt x="0" y="74"/>
                    <a:pt x="0" y="48"/>
                  </a:cubicBezTo>
                  <a:close/>
                  <a:moveTo>
                    <a:pt x="61" y="48"/>
                  </a:moveTo>
                  <a:cubicBezTo>
                    <a:pt x="61" y="34"/>
                    <a:pt x="58" y="14"/>
                    <a:pt x="39" y="14"/>
                  </a:cubicBezTo>
                  <a:cubicBezTo>
                    <a:pt x="21" y="14"/>
                    <a:pt x="18" y="33"/>
                    <a:pt x="18" y="48"/>
                  </a:cubicBezTo>
                  <a:cubicBezTo>
                    <a:pt x="18" y="63"/>
                    <a:pt x="21" y="82"/>
                    <a:pt x="39" y="82"/>
                  </a:cubicBezTo>
                  <a:cubicBezTo>
                    <a:pt x="58" y="82"/>
                    <a:pt x="61" y="62"/>
                    <a:pt x="61" y="48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7" name="Freeform 91">
              <a:extLst>
                <a:ext uri="{FF2B5EF4-FFF2-40B4-BE49-F238E27FC236}">
                  <a16:creationId xmlns:a16="http://schemas.microsoft.com/office/drawing/2014/main" id="{C729C265-BB37-435A-B2B4-5482CBED42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8" y="2264"/>
              <a:ext cx="19" cy="37"/>
            </a:xfrm>
            <a:custGeom>
              <a:avLst/>
              <a:gdLst>
                <a:gd name="T0" fmla="*/ 0 w 46"/>
                <a:gd name="T1" fmla="*/ 93 h 93"/>
                <a:gd name="T2" fmla="*/ 0 w 46"/>
                <a:gd name="T3" fmla="*/ 2 h 93"/>
                <a:gd name="T4" fmla="*/ 18 w 46"/>
                <a:gd name="T5" fmla="*/ 2 h 93"/>
                <a:gd name="T6" fmla="*/ 18 w 46"/>
                <a:gd name="T7" fmla="*/ 20 h 93"/>
                <a:gd name="T8" fmla="*/ 18 w 46"/>
                <a:gd name="T9" fmla="*/ 20 h 93"/>
                <a:gd name="T10" fmla="*/ 46 w 46"/>
                <a:gd name="T11" fmla="*/ 0 h 93"/>
                <a:gd name="T12" fmla="*/ 46 w 46"/>
                <a:gd name="T13" fmla="*/ 19 h 93"/>
                <a:gd name="T14" fmla="*/ 17 w 46"/>
                <a:gd name="T15" fmla="*/ 54 h 93"/>
                <a:gd name="T16" fmla="*/ 17 w 46"/>
                <a:gd name="T17" fmla="*/ 93 h 93"/>
                <a:gd name="T18" fmla="*/ 0 w 46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93">
                  <a:moveTo>
                    <a:pt x="0" y="93"/>
                  </a:moveTo>
                  <a:lnTo>
                    <a:pt x="0" y="2"/>
                  </a:lnTo>
                  <a:lnTo>
                    <a:pt x="18" y="2"/>
                  </a:lnTo>
                  <a:lnTo>
                    <a:pt x="18" y="20"/>
                  </a:lnTo>
                  <a:lnTo>
                    <a:pt x="18" y="20"/>
                  </a:lnTo>
                  <a:cubicBezTo>
                    <a:pt x="21" y="8"/>
                    <a:pt x="33" y="0"/>
                    <a:pt x="46" y="0"/>
                  </a:cubicBezTo>
                  <a:lnTo>
                    <a:pt x="46" y="19"/>
                  </a:lnTo>
                  <a:cubicBezTo>
                    <a:pt x="24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8" name="Freeform 92">
              <a:extLst>
                <a:ext uri="{FF2B5EF4-FFF2-40B4-BE49-F238E27FC236}">
                  <a16:creationId xmlns:a16="http://schemas.microsoft.com/office/drawing/2014/main" id="{D1E4A801-E440-4AFE-BD2F-AB9A9522F2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03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5 h 135"/>
                <a:gd name="T12" fmla="*/ 56 w 73"/>
                <a:gd name="T13" fmla="*/ 15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8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8" y="37"/>
                    <a:pt x="18" y="48"/>
                  </a:cubicBezTo>
                  <a:cubicBezTo>
                    <a:pt x="18" y="60"/>
                    <a:pt x="20" y="81"/>
                    <a:pt x="36" y="81"/>
                  </a:cubicBezTo>
                  <a:cubicBezTo>
                    <a:pt x="51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9" name="Freeform 93">
              <a:extLst>
                <a:ext uri="{FF2B5EF4-FFF2-40B4-BE49-F238E27FC236}">
                  <a16:creationId xmlns:a16="http://schemas.microsoft.com/office/drawing/2014/main" id="{25E442ED-358C-4D00-819B-51C873612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5" y="2264"/>
              <a:ext cx="28" cy="38"/>
            </a:xfrm>
            <a:custGeom>
              <a:avLst/>
              <a:gdLst>
                <a:gd name="T0" fmla="*/ 53 w 70"/>
                <a:gd name="T1" fmla="*/ 91 h 93"/>
                <a:gd name="T2" fmla="*/ 53 w 70"/>
                <a:gd name="T3" fmla="*/ 71 h 93"/>
                <a:gd name="T4" fmla="*/ 53 w 70"/>
                <a:gd name="T5" fmla="*/ 71 h 93"/>
                <a:gd name="T6" fmla="*/ 24 w 70"/>
                <a:gd name="T7" fmla="*/ 93 h 93"/>
                <a:gd name="T8" fmla="*/ 0 w 70"/>
                <a:gd name="T9" fmla="*/ 63 h 93"/>
                <a:gd name="T10" fmla="*/ 0 w 70"/>
                <a:gd name="T11" fmla="*/ 0 h 93"/>
                <a:gd name="T12" fmla="*/ 17 w 70"/>
                <a:gd name="T13" fmla="*/ 0 h 93"/>
                <a:gd name="T14" fmla="*/ 17 w 70"/>
                <a:gd name="T15" fmla="*/ 50 h 93"/>
                <a:gd name="T16" fmla="*/ 17 w 70"/>
                <a:gd name="T17" fmla="*/ 61 h 93"/>
                <a:gd name="T18" fmla="*/ 29 w 70"/>
                <a:gd name="T19" fmla="*/ 76 h 93"/>
                <a:gd name="T20" fmla="*/ 53 w 70"/>
                <a:gd name="T21" fmla="*/ 39 h 93"/>
                <a:gd name="T22" fmla="*/ 53 w 70"/>
                <a:gd name="T23" fmla="*/ 0 h 93"/>
                <a:gd name="T24" fmla="*/ 70 w 70"/>
                <a:gd name="T25" fmla="*/ 0 h 93"/>
                <a:gd name="T26" fmla="*/ 70 w 70"/>
                <a:gd name="T27" fmla="*/ 91 h 93"/>
                <a:gd name="T28" fmla="*/ 53 w 70"/>
                <a:gd name="T2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3">
                  <a:moveTo>
                    <a:pt x="53" y="91"/>
                  </a:moveTo>
                  <a:lnTo>
                    <a:pt x="53" y="71"/>
                  </a:lnTo>
                  <a:lnTo>
                    <a:pt x="53" y="71"/>
                  </a:lnTo>
                  <a:cubicBezTo>
                    <a:pt x="49" y="84"/>
                    <a:pt x="37" y="93"/>
                    <a:pt x="24" y="93"/>
                  </a:cubicBezTo>
                  <a:cubicBezTo>
                    <a:pt x="6" y="93"/>
                    <a:pt x="0" y="79"/>
                    <a:pt x="0" y="63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0" y="0"/>
                  </a:lnTo>
                  <a:lnTo>
                    <a:pt x="70" y="91"/>
                  </a:lnTo>
                  <a:lnTo>
                    <a:pt x="53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0" name="Freeform 94">
              <a:extLst>
                <a:ext uri="{FF2B5EF4-FFF2-40B4-BE49-F238E27FC236}">
                  <a16:creationId xmlns:a16="http://schemas.microsoft.com/office/drawing/2014/main" id="{B6E0C7FA-8ACE-497F-8CC2-5A22CABDC0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264"/>
              <a:ext cx="29" cy="37"/>
            </a:xfrm>
            <a:custGeom>
              <a:avLst/>
              <a:gdLst>
                <a:gd name="T0" fmla="*/ 54 w 71"/>
                <a:gd name="T1" fmla="*/ 93 h 93"/>
                <a:gd name="T2" fmla="*/ 54 w 71"/>
                <a:gd name="T3" fmla="*/ 43 h 93"/>
                <a:gd name="T4" fmla="*/ 54 w 71"/>
                <a:gd name="T5" fmla="*/ 32 h 93"/>
                <a:gd name="T6" fmla="*/ 42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8 w 71"/>
                <a:gd name="T17" fmla="*/ 2 h 93"/>
                <a:gd name="T18" fmla="*/ 18 w 71"/>
                <a:gd name="T19" fmla="*/ 22 h 93"/>
                <a:gd name="T20" fmla="*/ 18 w 71"/>
                <a:gd name="T21" fmla="*/ 22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4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4" y="93"/>
                  </a:moveTo>
                  <a:lnTo>
                    <a:pt x="54" y="43"/>
                  </a:lnTo>
                  <a:lnTo>
                    <a:pt x="54" y="32"/>
                  </a:lnTo>
                  <a:cubicBezTo>
                    <a:pt x="53" y="23"/>
                    <a:pt x="52" y="17"/>
                    <a:pt x="42" y="17"/>
                  </a:cubicBezTo>
                  <a:cubicBezTo>
                    <a:pt x="25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4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1" name="Freeform 95">
              <a:extLst>
                <a:ext uri="{FF2B5EF4-FFF2-40B4-BE49-F238E27FC236}">
                  <a16:creationId xmlns:a16="http://schemas.microsoft.com/office/drawing/2014/main" id="{BA02170A-935B-483B-B5B7-201481BF91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25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6 h 135"/>
                <a:gd name="T12" fmla="*/ 56 w 73"/>
                <a:gd name="T13" fmla="*/ 16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9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6"/>
                  </a:cubicBezTo>
                  <a:lnTo>
                    <a:pt x="56" y="16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9" y="37"/>
                    <a:pt x="19" y="48"/>
                  </a:cubicBezTo>
                  <a:cubicBezTo>
                    <a:pt x="19" y="60"/>
                    <a:pt x="21" y="81"/>
                    <a:pt x="36" y="81"/>
                  </a:cubicBezTo>
                  <a:cubicBezTo>
                    <a:pt x="52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2" name="Freeform 96">
              <a:extLst>
                <a:ext uri="{FF2B5EF4-FFF2-40B4-BE49-F238E27FC236}">
                  <a16:creationId xmlns:a16="http://schemas.microsoft.com/office/drawing/2014/main" id="{F7675142-653D-4D98-A20C-462078244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7" y="2408"/>
              <a:ext cx="36" cy="53"/>
            </a:xfrm>
            <a:custGeom>
              <a:avLst/>
              <a:gdLst>
                <a:gd name="T0" fmla="*/ 0 w 88"/>
                <a:gd name="T1" fmla="*/ 132 h 132"/>
                <a:gd name="T2" fmla="*/ 0 w 88"/>
                <a:gd name="T3" fmla="*/ 116 h 132"/>
                <a:gd name="T4" fmla="*/ 63 w 88"/>
                <a:gd name="T5" fmla="*/ 15 h 132"/>
                <a:gd name="T6" fmla="*/ 3 w 88"/>
                <a:gd name="T7" fmla="*/ 15 h 132"/>
                <a:gd name="T8" fmla="*/ 3 w 88"/>
                <a:gd name="T9" fmla="*/ 0 h 132"/>
                <a:gd name="T10" fmla="*/ 85 w 88"/>
                <a:gd name="T11" fmla="*/ 0 h 132"/>
                <a:gd name="T12" fmla="*/ 85 w 88"/>
                <a:gd name="T13" fmla="*/ 15 h 132"/>
                <a:gd name="T14" fmla="*/ 22 w 88"/>
                <a:gd name="T15" fmla="*/ 116 h 132"/>
                <a:gd name="T16" fmla="*/ 88 w 88"/>
                <a:gd name="T17" fmla="*/ 116 h 132"/>
                <a:gd name="T18" fmla="*/ 88 w 88"/>
                <a:gd name="T19" fmla="*/ 132 h 132"/>
                <a:gd name="T20" fmla="*/ 0 w 88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32">
                  <a:moveTo>
                    <a:pt x="0" y="132"/>
                  </a:moveTo>
                  <a:lnTo>
                    <a:pt x="0" y="116"/>
                  </a:lnTo>
                  <a:lnTo>
                    <a:pt x="63" y="15"/>
                  </a:lnTo>
                  <a:lnTo>
                    <a:pt x="3" y="15"/>
                  </a:lnTo>
                  <a:lnTo>
                    <a:pt x="3" y="0"/>
                  </a:lnTo>
                  <a:lnTo>
                    <a:pt x="85" y="0"/>
                  </a:lnTo>
                  <a:lnTo>
                    <a:pt x="85" y="15"/>
                  </a:lnTo>
                  <a:lnTo>
                    <a:pt x="22" y="116"/>
                  </a:lnTo>
                  <a:lnTo>
                    <a:pt x="88" y="116"/>
                  </a:lnTo>
                  <a:lnTo>
                    <a:pt x="8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3" name="Freeform 97">
              <a:extLst>
                <a:ext uri="{FF2B5EF4-FFF2-40B4-BE49-F238E27FC236}">
                  <a16:creationId xmlns:a16="http://schemas.microsoft.com/office/drawing/2014/main" id="{9A21E91E-92F8-4093-950A-165C3A9B10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1" y="2424"/>
              <a:ext cx="29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30" y="76"/>
                  </a:cubicBezTo>
                  <a:cubicBezTo>
                    <a:pt x="46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4" name="Freeform 98">
              <a:extLst>
                <a:ext uri="{FF2B5EF4-FFF2-40B4-BE49-F238E27FC236}">
                  <a16:creationId xmlns:a16="http://schemas.microsoft.com/office/drawing/2014/main" id="{F3D714CC-C9A6-45A7-AC7A-C350D80F8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2408"/>
              <a:ext cx="30" cy="53"/>
            </a:xfrm>
            <a:custGeom>
              <a:avLst/>
              <a:gdLst>
                <a:gd name="T0" fmla="*/ 52 w 74"/>
                <a:gd name="T1" fmla="*/ 132 h 132"/>
                <a:gd name="T2" fmla="*/ 18 w 74"/>
                <a:gd name="T3" fmla="*/ 84 h 132"/>
                <a:gd name="T4" fmla="*/ 18 w 74"/>
                <a:gd name="T5" fmla="*/ 84 h 132"/>
                <a:gd name="T6" fmla="*/ 18 w 74"/>
                <a:gd name="T7" fmla="*/ 132 h 132"/>
                <a:gd name="T8" fmla="*/ 0 w 74"/>
                <a:gd name="T9" fmla="*/ 132 h 132"/>
                <a:gd name="T10" fmla="*/ 0 w 74"/>
                <a:gd name="T11" fmla="*/ 0 h 132"/>
                <a:gd name="T12" fmla="*/ 17 w 74"/>
                <a:gd name="T13" fmla="*/ 0 h 132"/>
                <a:gd name="T14" fmla="*/ 17 w 74"/>
                <a:gd name="T15" fmla="*/ 78 h 132"/>
                <a:gd name="T16" fmla="*/ 49 w 74"/>
                <a:gd name="T17" fmla="*/ 40 h 132"/>
                <a:gd name="T18" fmla="*/ 71 w 74"/>
                <a:gd name="T19" fmla="*/ 40 h 132"/>
                <a:gd name="T20" fmla="*/ 37 w 74"/>
                <a:gd name="T21" fmla="*/ 80 h 132"/>
                <a:gd name="T22" fmla="*/ 74 w 74"/>
                <a:gd name="T23" fmla="*/ 131 h 132"/>
                <a:gd name="T24" fmla="*/ 52 w 74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32">
                  <a:moveTo>
                    <a:pt x="52" y="132"/>
                  </a:moveTo>
                  <a:lnTo>
                    <a:pt x="18" y="84"/>
                  </a:lnTo>
                  <a:lnTo>
                    <a:pt x="18" y="84"/>
                  </a:lnTo>
                  <a:lnTo>
                    <a:pt x="18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78"/>
                  </a:lnTo>
                  <a:lnTo>
                    <a:pt x="49" y="40"/>
                  </a:lnTo>
                  <a:lnTo>
                    <a:pt x="71" y="40"/>
                  </a:lnTo>
                  <a:lnTo>
                    <a:pt x="37" y="80"/>
                  </a:lnTo>
                  <a:lnTo>
                    <a:pt x="74" y="131"/>
                  </a:lnTo>
                  <a:lnTo>
                    <a:pt x="52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5" name="Freeform 99">
              <a:extLst>
                <a:ext uri="{FF2B5EF4-FFF2-40B4-BE49-F238E27FC236}">
                  <a16:creationId xmlns:a16="http://schemas.microsoft.com/office/drawing/2014/main" id="{1F80AA13-D015-471E-BE63-F423AD450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9" y="2424"/>
              <a:ext cx="28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7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8" y="70"/>
                    <a:pt x="20" y="76"/>
                    <a:pt x="30" y="76"/>
                  </a:cubicBezTo>
                  <a:cubicBezTo>
                    <a:pt x="47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6" name="Freeform 100">
              <a:extLst>
                <a:ext uri="{FF2B5EF4-FFF2-40B4-BE49-F238E27FC236}">
                  <a16:creationId xmlns:a16="http://schemas.microsoft.com/office/drawing/2014/main" id="{97C9CFB4-635D-4956-A6EA-7E4CE4738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0" y="2423"/>
              <a:ext cx="29" cy="38"/>
            </a:xfrm>
            <a:custGeom>
              <a:avLst/>
              <a:gdLst>
                <a:gd name="T0" fmla="*/ 54 w 71"/>
                <a:gd name="T1" fmla="*/ 94 h 94"/>
                <a:gd name="T2" fmla="*/ 54 w 71"/>
                <a:gd name="T3" fmla="*/ 44 h 94"/>
                <a:gd name="T4" fmla="*/ 54 w 71"/>
                <a:gd name="T5" fmla="*/ 32 h 94"/>
                <a:gd name="T6" fmla="*/ 42 w 71"/>
                <a:gd name="T7" fmla="*/ 17 h 94"/>
                <a:gd name="T8" fmla="*/ 17 w 71"/>
                <a:gd name="T9" fmla="*/ 55 h 94"/>
                <a:gd name="T10" fmla="*/ 17 w 71"/>
                <a:gd name="T11" fmla="*/ 93 h 94"/>
                <a:gd name="T12" fmla="*/ 0 w 71"/>
                <a:gd name="T13" fmla="*/ 93 h 94"/>
                <a:gd name="T14" fmla="*/ 0 w 71"/>
                <a:gd name="T15" fmla="*/ 2 h 94"/>
                <a:gd name="T16" fmla="*/ 18 w 71"/>
                <a:gd name="T17" fmla="*/ 2 h 94"/>
                <a:gd name="T18" fmla="*/ 18 w 71"/>
                <a:gd name="T19" fmla="*/ 22 h 94"/>
                <a:gd name="T20" fmla="*/ 18 w 71"/>
                <a:gd name="T21" fmla="*/ 22 h 94"/>
                <a:gd name="T22" fmla="*/ 46 w 71"/>
                <a:gd name="T23" fmla="*/ 0 h 94"/>
                <a:gd name="T24" fmla="*/ 71 w 71"/>
                <a:gd name="T25" fmla="*/ 30 h 94"/>
                <a:gd name="T26" fmla="*/ 71 w 71"/>
                <a:gd name="T27" fmla="*/ 93 h 94"/>
                <a:gd name="T28" fmla="*/ 54 w 71"/>
                <a:gd name="T2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4"/>
                  </a:moveTo>
                  <a:lnTo>
                    <a:pt x="54" y="44"/>
                  </a:lnTo>
                  <a:lnTo>
                    <a:pt x="54" y="32"/>
                  </a:lnTo>
                  <a:cubicBezTo>
                    <a:pt x="54" y="24"/>
                    <a:pt x="52" y="17"/>
                    <a:pt x="42" y="17"/>
                  </a:cubicBezTo>
                  <a:cubicBezTo>
                    <a:pt x="25" y="17"/>
                    <a:pt x="17" y="41"/>
                    <a:pt x="17" y="55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3"/>
                  </a:lnTo>
                  <a:lnTo>
                    <a:pt x="54" y="9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7" name="Freeform 101">
              <a:extLst>
                <a:ext uri="{FF2B5EF4-FFF2-40B4-BE49-F238E27FC236}">
                  <a16:creationId xmlns:a16="http://schemas.microsoft.com/office/drawing/2014/main" id="{06A0586A-3000-4830-9E9C-F686046983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8" y="2406"/>
              <a:ext cx="28" cy="55"/>
            </a:xfrm>
            <a:custGeom>
              <a:avLst/>
              <a:gdLst>
                <a:gd name="T0" fmla="*/ 16 w 70"/>
                <a:gd name="T1" fmla="*/ 135 h 135"/>
                <a:gd name="T2" fmla="*/ 16 w 70"/>
                <a:gd name="T3" fmla="*/ 57 h 135"/>
                <a:gd name="T4" fmla="*/ 0 w 70"/>
                <a:gd name="T5" fmla="*/ 57 h 135"/>
                <a:gd name="T6" fmla="*/ 0 w 70"/>
                <a:gd name="T7" fmla="*/ 43 h 135"/>
                <a:gd name="T8" fmla="*/ 16 w 70"/>
                <a:gd name="T9" fmla="*/ 43 h 135"/>
                <a:gd name="T10" fmla="*/ 16 w 70"/>
                <a:gd name="T11" fmla="*/ 33 h 135"/>
                <a:gd name="T12" fmla="*/ 51 w 70"/>
                <a:gd name="T13" fmla="*/ 1 h 135"/>
                <a:gd name="T14" fmla="*/ 70 w 70"/>
                <a:gd name="T15" fmla="*/ 2 h 135"/>
                <a:gd name="T16" fmla="*/ 70 w 70"/>
                <a:gd name="T17" fmla="*/ 17 h 135"/>
                <a:gd name="T18" fmla="*/ 51 w 70"/>
                <a:gd name="T19" fmla="*/ 14 h 135"/>
                <a:gd name="T20" fmla="*/ 34 w 70"/>
                <a:gd name="T21" fmla="*/ 34 h 135"/>
                <a:gd name="T22" fmla="*/ 34 w 70"/>
                <a:gd name="T23" fmla="*/ 43 h 135"/>
                <a:gd name="T24" fmla="*/ 61 w 70"/>
                <a:gd name="T25" fmla="*/ 43 h 135"/>
                <a:gd name="T26" fmla="*/ 61 w 70"/>
                <a:gd name="T27" fmla="*/ 56 h 135"/>
                <a:gd name="T28" fmla="*/ 34 w 70"/>
                <a:gd name="T29" fmla="*/ 56 h 135"/>
                <a:gd name="T30" fmla="*/ 34 w 70"/>
                <a:gd name="T31" fmla="*/ 134 h 135"/>
                <a:gd name="T32" fmla="*/ 16 w 70"/>
                <a:gd name="T3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35">
                  <a:moveTo>
                    <a:pt x="16" y="135"/>
                  </a:moveTo>
                  <a:lnTo>
                    <a:pt x="16" y="5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3"/>
                  </a:lnTo>
                  <a:cubicBezTo>
                    <a:pt x="16" y="10"/>
                    <a:pt x="29" y="1"/>
                    <a:pt x="51" y="1"/>
                  </a:cubicBezTo>
                  <a:cubicBezTo>
                    <a:pt x="57" y="0"/>
                    <a:pt x="63" y="1"/>
                    <a:pt x="70" y="2"/>
                  </a:cubicBezTo>
                  <a:lnTo>
                    <a:pt x="70" y="17"/>
                  </a:lnTo>
                  <a:cubicBezTo>
                    <a:pt x="64" y="15"/>
                    <a:pt x="58" y="14"/>
                    <a:pt x="51" y="14"/>
                  </a:cubicBezTo>
                  <a:cubicBezTo>
                    <a:pt x="39" y="14"/>
                    <a:pt x="34" y="23"/>
                    <a:pt x="34" y="34"/>
                  </a:cubicBezTo>
                  <a:lnTo>
                    <a:pt x="34" y="43"/>
                  </a:lnTo>
                  <a:lnTo>
                    <a:pt x="61" y="43"/>
                  </a:lnTo>
                  <a:lnTo>
                    <a:pt x="61" y="56"/>
                  </a:lnTo>
                  <a:lnTo>
                    <a:pt x="34" y="56"/>
                  </a:lnTo>
                  <a:lnTo>
                    <a:pt x="34" y="134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8" name="Freeform 102">
              <a:extLst>
                <a:ext uri="{FF2B5EF4-FFF2-40B4-BE49-F238E27FC236}">
                  <a16:creationId xmlns:a16="http://schemas.microsoft.com/office/drawing/2014/main" id="{686F92CE-E4FC-4B0E-AAA5-306E9DAD4A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6" y="2411"/>
              <a:ext cx="24" cy="50"/>
            </a:xfrm>
            <a:custGeom>
              <a:avLst/>
              <a:gdLst>
                <a:gd name="T0" fmla="*/ 57 w 59"/>
                <a:gd name="T1" fmla="*/ 124 h 126"/>
                <a:gd name="T2" fmla="*/ 43 w 59"/>
                <a:gd name="T3" fmla="*/ 126 h 126"/>
                <a:gd name="T4" fmla="*/ 16 w 59"/>
                <a:gd name="T5" fmla="*/ 104 h 126"/>
                <a:gd name="T6" fmla="*/ 16 w 59"/>
                <a:gd name="T7" fmla="*/ 46 h 126"/>
                <a:gd name="T8" fmla="*/ 0 w 59"/>
                <a:gd name="T9" fmla="*/ 46 h 126"/>
                <a:gd name="T10" fmla="*/ 0 w 59"/>
                <a:gd name="T11" fmla="*/ 32 h 126"/>
                <a:gd name="T12" fmla="*/ 16 w 59"/>
                <a:gd name="T13" fmla="*/ 32 h 126"/>
                <a:gd name="T14" fmla="*/ 16 w 59"/>
                <a:gd name="T15" fmla="*/ 11 h 126"/>
                <a:gd name="T16" fmla="*/ 34 w 59"/>
                <a:gd name="T17" fmla="*/ 0 h 126"/>
                <a:gd name="T18" fmla="*/ 34 w 59"/>
                <a:gd name="T19" fmla="*/ 32 h 126"/>
                <a:gd name="T20" fmla="*/ 59 w 59"/>
                <a:gd name="T21" fmla="*/ 32 h 126"/>
                <a:gd name="T22" fmla="*/ 59 w 59"/>
                <a:gd name="T23" fmla="*/ 45 h 126"/>
                <a:gd name="T24" fmla="*/ 34 w 59"/>
                <a:gd name="T25" fmla="*/ 45 h 126"/>
                <a:gd name="T26" fmla="*/ 34 w 59"/>
                <a:gd name="T27" fmla="*/ 95 h 126"/>
                <a:gd name="T28" fmla="*/ 48 w 59"/>
                <a:gd name="T29" fmla="*/ 112 h 126"/>
                <a:gd name="T30" fmla="*/ 57 w 59"/>
                <a:gd name="T31" fmla="*/ 111 h 126"/>
                <a:gd name="T32" fmla="*/ 57 w 59"/>
                <a:gd name="T33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26">
                  <a:moveTo>
                    <a:pt x="57" y="124"/>
                  </a:moveTo>
                  <a:cubicBezTo>
                    <a:pt x="52" y="125"/>
                    <a:pt x="48" y="126"/>
                    <a:pt x="43" y="126"/>
                  </a:cubicBezTo>
                  <a:cubicBezTo>
                    <a:pt x="27" y="126"/>
                    <a:pt x="16" y="121"/>
                    <a:pt x="16" y="104"/>
                  </a:cubicBezTo>
                  <a:lnTo>
                    <a:pt x="16" y="46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11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59" y="32"/>
                  </a:lnTo>
                  <a:lnTo>
                    <a:pt x="59" y="45"/>
                  </a:lnTo>
                  <a:lnTo>
                    <a:pt x="34" y="45"/>
                  </a:lnTo>
                  <a:lnTo>
                    <a:pt x="34" y="95"/>
                  </a:lnTo>
                  <a:cubicBezTo>
                    <a:pt x="34" y="105"/>
                    <a:pt x="36" y="112"/>
                    <a:pt x="48" y="112"/>
                  </a:cubicBezTo>
                  <a:cubicBezTo>
                    <a:pt x="51" y="112"/>
                    <a:pt x="54" y="112"/>
                    <a:pt x="57" y="111"/>
                  </a:cubicBezTo>
                  <a:lnTo>
                    <a:pt x="57" y="12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9" name="Freeform 103">
              <a:extLst>
                <a:ext uri="{FF2B5EF4-FFF2-40B4-BE49-F238E27FC236}">
                  <a16:creationId xmlns:a16="http://schemas.microsoft.com/office/drawing/2014/main" id="{F0EFE4D6-4212-4E10-B31D-7F8732E62A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5" y="2423"/>
              <a:ext cx="24" cy="38"/>
            </a:xfrm>
            <a:custGeom>
              <a:avLst/>
              <a:gdLst>
                <a:gd name="T0" fmla="*/ 0 w 59"/>
                <a:gd name="T1" fmla="*/ 76 h 95"/>
                <a:gd name="T2" fmla="*/ 23 w 59"/>
                <a:gd name="T3" fmla="*/ 81 h 95"/>
                <a:gd name="T4" fmla="*/ 42 w 59"/>
                <a:gd name="T5" fmla="*/ 70 h 95"/>
                <a:gd name="T6" fmla="*/ 0 w 59"/>
                <a:gd name="T7" fmla="*/ 25 h 95"/>
                <a:gd name="T8" fmla="*/ 32 w 59"/>
                <a:gd name="T9" fmla="*/ 0 h 95"/>
                <a:gd name="T10" fmla="*/ 53 w 59"/>
                <a:gd name="T11" fmla="*/ 3 h 95"/>
                <a:gd name="T12" fmla="*/ 53 w 59"/>
                <a:gd name="T13" fmla="*/ 19 h 95"/>
                <a:gd name="T14" fmla="*/ 32 w 59"/>
                <a:gd name="T15" fmla="*/ 13 h 95"/>
                <a:gd name="T16" fmla="*/ 17 w 59"/>
                <a:gd name="T17" fmla="*/ 23 h 95"/>
                <a:gd name="T18" fmla="*/ 59 w 59"/>
                <a:gd name="T19" fmla="*/ 68 h 95"/>
                <a:gd name="T20" fmla="*/ 25 w 59"/>
                <a:gd name="T21" fmla="*/ 95 h 95"/>
                <a:gd name="T22" fmla="*/ 0 w 59"/>
                <a:gd name="T23" fmla="*/ 92 h 95"/>
                <a:gd name="T24" fmla="*/ 0 w 59"/>
                <a:gd name="T25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5">
                  <a:moveTo>
                    <a:pt x="0" y="76"/>
                  </a:moveTo>
                  <a:cubicBezTo>
                    <a:pt x="7" y="79"/>
                    <a:pt x="15" y="81"/>
                    <a:pt x="23" y="81"/>
                  </a:cubicBezTo>
                  <a:cubicBezTo>
                    <a:pt x="31" y="81"/>
                    <a:pt x="42" y="80"/>
                    <a:pt x="42" y="70"/>
                  </a:cubicBezTo>
                  <a:cubicBezTo>
                    <a:pt x="42" y="54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0"/>
                    <a:pt x="46" y="1"/>
                    <a:pt x="53" y="3"/>
                  </a:cubicBezTo>
                  <a:lnTo>
                    <a:pt x="53" y="19"/>
                  </a:lnTo>
                  <a:cubicBezTo>
                    <a:pt x="47" y="15"/>
                    <a:pt x="39" y="14"/>
                    <a:pt x="32" y="13"/>
                  </a:cubicBezTo>
                  <a:cubicBezTo>
                    <a:pt x="27" y="13"/>
                    <a:pt x="17" y="16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5"/>
                    <a:pt x="25" y="95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0" name="Freeform 104">
              <a:extLst>
                <a:ext uri="{FF2B5EF4-FFF2-40B4-BE49-F238E27FC236}">
                  <a16:creationId xmlns:a16="http://schemas.microsoft.com/office/drawing/2014/main" id="{7E41EC12-F99B-4504-988C-D0A3BAB28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5" y="2423"/>
              <a:ext cx="30" cy="54"/>
            </a:xfrm>
            <a:custGeom>
              <a:avLst/>
              <a:gdLst>
                <a:gd name="T0" fmla="*/ 57 w 74"/>
                <a:gd name="T1" fmla="*/ 135 h 135"/>
                <a:gd name="T2" fmla="*/ 57 w 74"/>
                <a:gd name="T3" fmla="*/ 81 h 135"/>
                <a:gd name="T4" fmla="*/ 57 w 74"/>
                <a:gd name="T5" fmla="*/ 81 h 135"/>
                <a:gd name="T6" fmla="*/ 32 w 74"/>
                <a:gd name="T7" fmla="*/ 96 h 135"/>
                <a:gd name="T8" fmla="*/ 0 w 74"/>
                <a:gd name="T9" fmla="*/ 47 h 135"/>
                <a:gd name="T10" fmla="*/ 31 w 74"/>
                <a:gd name="T11" fmla="*/ 0 h 135"/>
                <a:gd name="T12" fmla="*/ 56 w 74"/>
                <a:gd name="T13" fmla="*/ 15 h 135"/>
                <a:gd name="T14" fmla="*/ 56 w 74"/>
                <a:gd name="T15" fmla="*/ 15 h 135"/>
                <a:gd name="T16" fmla="*/ 56 w 74"/>
                <a:gd name="T17" fmla="*/ 2 h 135"/>
                <a:gd name="T18" fmla="*/ 74 w 74"/>
                <a:gd name="T19" fmla="*/ 2 h 135"/>
                <a:gd name="T20" fmla="*/ 74 w 74"/>
                <a:gd name="T21" fmla="*/ 135 h 135"/>
                <a:gd name="T22" fmla="*/ 57 w 74"/>
                <a:gd name="T23" fmla="*/ 135 h 135"/>
                <a:gd name="T24" fmla="*/ 57 w 74"/>
                <a:gd name="T25" fmla="*/ 48 h 135"/>
                <a:gd name="T26" fmla="*/ 37 w 74"/>
                <a:gd name="T27" fmla="*/ 14 h 135"/>
                <a:gd name="T28" fmla="*/ 19 w 74"/>
                <a:gd name="T29" fmla="*/ 48 h 135"/>
                <a:gd name="T30" fmla="*/ 37 w 74"/>
                <a:gd name="T31" fmla="*/ 82 h 135"/>
                <a:gd name="T32" fmla="*/ 57 w 74"/>
                <a:gd name="T33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35">
                  <a:moveTo>
                    <a:pt x="57" y="135"/>
                  </a:moveTo>
                  <a:lnTo>
                    <a:pt x="57" y="81"/>
                  </a:lnTo>
                  <a:lnTo>
                    <a:pt x="57" y="81"/>
                  </a:lnTo>
                  <a:cubicBezTo>
                    <a:pt x="52" y="90"/>
                    <a:pt x="43" y="96"/>
                    <a:pt x="32" y="96"/>
                  </a:cubicBezTo>
                  <a:cubicBezTo>
                    <a:pt x="6" y="96"/>
                    <a:pt x="0" y="67"/>
                    <a:pt x="0" y="47"/>
                  </a:cubicBezTo>
                  <a:cubicBezTo>
                    <a:pt x="0" y="26"/>
                    <a:pt x="6" y="0"/>
                    <a:pt x="31" y="0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2"/>
                  </a:lnTo>
                  <a:lnTo>
                    <a:pt x="74" y="2"/>
                  </a:lnTo>
                  <a:lnTo>
                    <a:pt x="74" y="135"/>
                  </a:lnTo>
                  <a:lnTo>
                    <a:pt x="57" y="135"/>
                  </a:lnTo>
                  <a:close/>
                  <a:moveTo>
                    <a:pt x="57" y="48"/>
                  </a:moveTo>
                  <a:cubicBezTo>
                    <a:pt x="57" y="37"/>
                    <a:pt x="52" y="14"/>
                    <a:pt x="37" y="14"/>
                  </a:cubicBezTo>
                  <a:cubicBezTo>
                    <a:pt x="21" y="14"/>
                    <a:pt x="19" y="36"/>
                    <a:pt x="19" y="48"/>
                  </a:cubicBezTo>
                  <a:cubicBezTo>
                    <a:pt x="19" y="60"/>
                    <a:pt x="20" y="82"/>
                    <a:pt x="37" y="82"/>
                  </a:cubicBezTo>
                  <a:cubicBezTo>
                    <a:pt x="53" y="82"/>
                    <a:pt x="57" y="61"/>
                    <a:pt x="57" y="48"/>
                  </a:cubicBez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1" name="Freeform 105">
              <a:extLst>
                <a:ext uri="{FF2B5EF4-FFF2-40B4-BE49-F238E27FC236}">
                  <a16:creationId xmlns:a16="http://schemas.microsoft.com/office/drawing/2014/main" id="{643923C1-8602-4DA8-AEAD-636429B451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7" y="2424"/>
              <a:ext cx="29" cy="37"/>
            </a:xfrm>
            <a:custGeom>
              <a:avLst/>
              <a:gdLst>
                <a:gd name="T0" fmla="*/ 53 w 71"/>
                <a:gd name="T1" fmla="*/ 92 h 94"/>
                <a:gd name="T2" fmla="*/ 53 w 71"/>
                <a:gd name="T3" fmla="*/ 72 h 94"/>
                <a:gd name="T4" fmla="*/ 53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29 w 71"/>
                <a:gd name="T19" fmla="*/ 76 h 94"/>
                <a:gd name="T20" fmla="*/ 53 w 71"/>
                <a:gd name="T21" fmla="*/ 39 h 94"/>
                <a:gd name="T22" fmla="*/ 53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3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3" y="92"/>
                  </a:moveTo>
                  <a:lnTo>
                    <a:pt x="53" y="72"/>
                  </a:lnTo>
                  <a:lnTo>
                    <a:pt x="53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3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2" name="Freeform 106">
              <a:extLst>
                <a:ext uri="{FF2B5EF4-FFF2-40B4-BE49-F238E27FC236}">
                  <a16:creationId xmlns:a16="http://schemas.microsoft.com/office/drawing/2014/main" id="{8E072F94-4411-468C-907D-6FF718FBFB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56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8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20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1" y="94"/>
                    <a:pt x="53" y="95"/>
                    <a:pt x="45" y="96"/>
                  </a:cubicBezTo>
                  <a:cubicBezTo>
                    <a:pt x="13" y="96"/>
                    <a:pt x="0" y="74"/>
                    <a:pt x="0" y="44"/>
                  </a:cubicBezTo>
                  <a:cubicBezTo>
                    <a:pt x="0" y="19"/>
                    <a:pt x="11" y="0"/>
                    <a:pt x="38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7" y="82"/>
                    <a:pt x="63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6" y="13"/>
                    <a:pt x="36" y="14"/>
                  </a:cubicBezTo>
                  <a:cubicBezTo>
                    <a:pt x="29" y="14"/>
                    <a:pt x="22" y="18"/>
                    <a:pt x="20" y="25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3" name="Rectangle 107">
              <a:extLst>
                <a:ext uri="{FF2B5EF4-FFF2-40B4-BE49-F238E27FC236}">
                  <a16:creationId xmlns:a16="http://schemas.microsoft.com/office/drawing/2014/main" id="{3CA05233-C65A-4C18-BC4D-628B0027A9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94" y="2408"/>
              <a:ext cx="8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4" name="Rectangle 108">
              <a:extLst>
                <a:ext uri="{FF2B5EF4-FFF2-40B4-BE49-F238E27FC236}">
                  <a16:creationId xmlns:a16="http://schemas.microsoft.com/office/drawing/2014/main" id="{6EDE392A-D101-45D9-89E5-0A02ADD0CC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6" y="2408"/>
              <a:ext cx="7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5" name="Freeform 109">
              <a:extLst>
                <a:ext uri="{FF2B5EF4-FFF2-40B4-BE49-F238E27FC236}">
                  <a16:creationId xmlns:a16="http://schemas.microsoft.com/office/drawing/2014/main" id="{F9A6F832-07BC-4762-B1FD-0A70A89328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4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7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19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0" y="94"/>
                    <a:pt x="53" y="96"/>
                    <a:pt x="45" y="96"/>
                  </a:cubicBezTo>
                  <a:cubicBezTo>
                    <a:pt x="12" y="96"/>
                    <a:pt x="0" y="74"/>
                    <a:pt x="0" y="44"/>
                  </a:cubicBezTo>
                  <a:cubicBezTo>
                    <a:pt x="0" y="19"/>
                    <a:pt x="11" y="0"/>
                    <a:pt x="37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5" y="13"/>
                    <a:pt x="36" y="14"/>
                  </a:cubicBezTo>
                  <a:cubicBezTo>
                    <a:pt x="29" y="14"/>
                    <a:pt x="22" y="18"/>
                    <a:pt x="19" y="25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6" name="Rectangle 110">
              <a:extLst>
                <a:ext uri="{FF2B5EF4-FFF2-40B4-BE49-F238E27FC236}">
                  <a16:creationId xmlns:a16="http://schemas.microsoft.com/office/drawing/2014/main" id="{4A64DDB8-8ABF-4383-92AE-9E58C2A7F3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70" y="2450"/>
              <a:ext cx="10" cy="11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7" name="Freeform 111">
              <a:extLst>
                <a:ext uri="{FF2B5EF4-FFF2-40B4-BE49-F238E27FC236}">
                  <a16:creationId xmlns:a16="http://schemas.microsoft.com/office/drawing/2014/main" id="{77411447-2030-4AAF-923C-219FB91FC9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5" y="2488"/>
              <a:ext cx="45" cy="38"/>
            </a:xfrm>
            <a:custGeom>
              <a:avLst/>
              <a:gdLst>
                <a:gd name="T0" fmla="*/ 80 w 113"/>
                <a:gd name="T1" fmla="*/ 94 h 94"/>
                <a:gd name="T2" fmla="*/ 57 w 113"/>
                <a:gd name="T3" fmla="*/ 19 h 94"/>
                <a:gd name="T4" fmla="*/ 57 w 113"/>
                <a:gd name="T5" fmla="*/ 19 h 94"/>
                <a:gd name="T6" fmla="*/ 33 w 113"/>
                <a:gd name="T7" fmla="*/ 94 h 94"/>
                <a:gd name="T8" fmla="*/ 18 w 113"/>
                <a:gd name="T9" fmla="*/ 94 h 94"/>
                <a:gd name="T10" fmla="*/ 0 w 113"/>
                <a:gd name="T11" fmla="*/ 0 h 94"/>
                <a:gd name="T12" fmla="*/ 13 w 113"/>
                <a:gd name="T13" fmla="*/ 0 h 94"/>
                <a:gd name="T14" fmla="*/ 27 w 113"/>
                <a:gd name="T15" fmla="*/ 75 h 94"/>
                <a:gd name="T16" fmla="*/ 27 w 113"/>
                <a:gd name="T17" fmla="*/ 75 h 94"/>
                <a:gd name="T18" fmla="*/ 50 w 113"/>
                <a:gd name="T19" fmla="*/ 0 h 94"/>
                <a:gd name="T20" fmla="*/ 63 w 113"/>
                <a:gd name="T21" fmla="*/ 0 h 94"/>
                <a:gd name="T22" fmla="*/ 86 w 113"/>
                <a:gd name="T23" fmla="*/ 75 h 94"/>
                <a:gd name="T24" fmla="*/ 86 w 113"/>
                <a:gd name="T25" fmla="*/ 75 h 94"/>
                <a:gd name="T26" fmla="*/ 100 w 113"/>
                <a:gd name="T27" fmla="*/ 0 h 94"/>
                <a:gd name="T28" fmla="*/ 113 w 113"/>
                <a:gd name="T29" fmla="*/ 0 h 94"/>
                <a:gd name="T30" fmla="*/ 95 w 113"/>
                <a:gd name="T31" fmla="*/ 94 h 94"/>
                <a:gd name="T32" fmla="*/ 80 w 113"/>
                <a:gd name="T3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94">
                  <a:moveTo>
                    <a:pt x="80" y="94"/>
                  </a:moveTo>
                  <a:lnTo>
                    <a:pt x="57" y="19"/>
                  </a:lnTo>
                  <a:lnTo>
                    <a:pt x="57" y="19"/>
                  </a:lnTo>
                  <a:lnTo>
                    <a:pt x="33" y="94"/>
                  </a:lnTo>
                  <a:lnTo>
                    <a:pt x="18" y="9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100" y="0"/>
                  </a:lnTo>
                  <a:lnTo>
                    <a:pt x="113" y="0"/>
                  </a:lnTo>
                  <a:lnTo>
                    <a:pt x="95" y="94"/>
                  </a:lnTo>
                  <a:lnTo>
                    <a:pt x="80" y="94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8" name="Freeform 112">
              <a:extLst>
                <a:ext uri="{FF2B5EF4-FFF2-40B4-BE49-F238E27FC236}">
                  <a16:creationId xmlns:a16="http://schemas.microsoft.com/office/drawing/2014/main" id="{DD8CA94B-61A3-48BE-ABB0-F0371451B2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33" y="2499"/>
              <a:ext cx="21" cy="28"/>
            </a:xfrm>
            <a:custGeom>
              <a:avLst/>
              <a:gdLst>
                <a:gd name="T0" fmla="*/ 36 w 52"/>
                <a:gd name="T1" fmla="*/ 68 h 71"/>
                <a:gd name="T2" fmla="*/ 36 w 52"/>
                <a:gd name="T3" fmla="*/ 60 h 71"/>
                <a:gd name="T4" fmla="*/ 36 w 52"/>
                <a:gd name="T5" fmla="*/ 60 h 71"/>
                <a:gd name="T6" fmla="*/ 20 w 52"/>
                <a:gd name="T7" fmla="*/ 70 h 71"/>
                <a:gd name="T8" fmla="*/ 1 w 52"/>
                <a:gd name="T9" fmla="*/ 52 h 71"/>
                <a:gd name="T10" fmla="*/ 37 w 52"/>
                <a:gd name="T11" fmla="*/ 31 h 71"/>
                <a:gd name="T12" fmla="*/ 37 w 52"/>
                <a:gd name="T13" fmla="*/ 21 h 71"/>
                <a:gd name="T14" fmla="*/ 27 w 52"/>
                <a:gd name="T15" fmla="*/ 11 h 71"/>
                <a:gd name="T16" fmla="*/ 16 w 52"/>
                <a:gd name="T17" fmla="*/ 21 h 71"/>
                <a:gd name="T18" fmla="*/ 4 w 52"/>
                <a:gd name="T19" fmla="*/ 21 h 71"/>
                <a:gd name="T20" fmla="*/ 29 w 52"/>
                <a:gd name="T21" fmla="*/ 1 h 71"/>
                <a:gd name="T22" fmla="*/ 50 w 52"/>
                <a:gd name="T23" fmla="*/ 22 h 71"/>
                <a:gd name="T24" fmla="*/ 50 w 52"/>
                <a:gd name="T25" fmla="*/ 68 h 71"/>
                <a:gd name="T26" fmla="*/ 36 w 52"/>
                <a:gd name="T27" fmla="*/ 68 h 71"/>
                <a:gd name="T28" fmla="*/ 36 w 52"/>
                <a:gd name="T29" fmla="*/ 39 h 71"/>
                <a:gd name="T30" fmla="*/ 34 w 52"/>
                <a:gd name="T31" fmla="*/ 39 h 71"/>
                <a:gd name="T32" fmla="*/ 14 w 52"/>
                <a:gd name="T33" fmla="*/ 52 h 71"/>
                <a:gd name="T34" fmla="*/ 22 w 52"/>
                <a:gd name="T35" fmla="*/ 60 h 71"/>
                <a:gd name="T36" fmla="*/ 36 w 52"/>
                <a:gd name="T37" fmla="*/ 42 h 71"/>
                <a:gd name="T38" fmla="*/ 36 w 52"/>
                <a:gd name="T39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1">
                  <a:moveTo>
                    <a:pt x="36" y="68"/>
                  </a:moveTo>
                  <a:lnTo>
                    <a:pt x="36" y="60"/>
                  </a:lnTo>
                  <a:lnTo>
                    <a:pt x="36" y="60"/>
                  </a:lnTo>
                  <a:cubicBezTo>
                    <a:pt x="33" y="66"/>
                    <a:pt x="26" y="70"/>
                    <a:pt x="20" y="70"/>
                  </a:cubicBezTo>
                  <a:cubicBezTo>
                    <a:pt x="9" y="71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6" y="68"/>
                  </a:lnTo>
                  <a:close/>
                  <a:moveTo>
                    <a:pt x="36" y="39"/>
                  </a:moveTo>
                  <a:lnTo>
                    <a:pt x="34" y="39"/>
                  </a:lnTo>
                  <a:cubicBezTo>
                    <a:pt x="26" y="39"/>
                    <a:pt x="14" y="43"/>
                    <a:pt x="14" y="52"/>
                  </a:cubicBezTo>
                  <a:cubicBezTo>
                    <a:pt x="14" y="56"/>
                    <a:pt x="17" y="59"/>
                    <a:pt x="22" y="60"/>
                  </a:cubicBezTo>
                  <a:cubicBezTo>
                    <a:pt x="30" y="59"/>
                    <a:pt x="37" y="51"/>
                    <a:pt x="36" y="42"/>
                  </a:cubicBezTo>
                  <a:lnTo>
                    <a:pt x="36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9" name="Freeform 113">
              <a:extLst>
                <a:ext uri="{FF2B5EF4-FFF2-40B4-BE49-F238E27FC236}">
                  <a16:creationId xmlns:a16="http://schemas.microsoft.com/office/drawing/2014/main" id="{F7F37437-EC45-459A-BD16-C23DF7FD7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0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0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2" y="59"/>
                    <a:pt x="17" y="59"/>
                  </a:cubicBezTo>
                  <a:cubicBezTo>
                    <a:pt x="23" y="59"/>
                    <a:pt x="30" y="58"/>
                    <a:pt x="30" y="51"/>
                  </a:cubicBezTo>
                  <a:cubicBezTo>
                    <a:pt x="30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0" name="Freeform 114">
              <a:extLst>
                <a:ext uri="{FF2B5EF4-FFF2-40B4-BE49-F238E27FC236}">
                  <a16:creationId xmlns:a16="http://schemas.microsoft.com/office/drawing/2014/main" id="{F9C225C1-448A-4A9D-BF58-537AE9841C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1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1" y="59"/>
                    <a:pt x="17" y="59"/>
                  </a:cubicBezTo>
                  <a:cubicBezTo>
                    <a:pt x="23" y="59"/>
                    <a:pt x="31" y="58"/>
                    <a:pt x="31" y="51"/>
                  </a:cubicBezTo>
                  <a:cubicBezTo>
                    <a:pt x="31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1" name="Freeform 115">
              <a:extLst>
                <a:ext uri="{FF2B5EF4-FFF2-40B4-BE49-F238E27FC236}">
                  <a16:creationId xmlns:a16="http://schemas.microsoft.com/office/drawing/2014/main" id="{BA47B41E-C24C-465F-9E2E-4813AC1DC0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3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3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50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6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2" name="Freeform 116">
              <a:extLst>
                <a:ext uri="{FF2B5EF4-FFF2-40B4-BE49-F238E27FC236}">
                  <a16:creationId xmlns:a16="http://schemas.microsoft.com/office/drawing/2014/main" id="{01B7C2F7-3898-49CC-BE7C-730D39E103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0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3" name="Freeform 117">
              <a:extLst>
                <a:ext uri="{FF2B5EF4-FFF2-40B4-BE49-F238E27FC236}">
                  <a16:creationId xmlns:a16="http://schemas.microsoft.com/office/drawing/2014/main" id="{83EE26F5-FBE5-4731-A627-9FA551705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4" y="2488"/>
              <a:ext cx="20" cy="39"/>
            </a:xfrm>
            <a:custGeom>
              <a:avLst/>
              <a:gdLst>
                <a:gd name="T0" fmla="*/ 12 w 50"/>
                <a:gd name="T1" fmla="*/ 96 h 97"/>
                <a:gd name="T2" fmla="*/ 12 w 50"/>
                <a:gd name="T3" fmla="*/ 41 h 97"/>
                <a:gd name="T4" fmla="*/ 0 w 50"/>
                <a:gd name="T5" fmla="*/ 41 h 97"/>
                <a:gd name="T6" fmla="*/ 0 w 50"/>
                <a:gd name="T7" fmla="*/ 31 h 97"/>
                <a:gd name="T8" fmla="*/ 12 w 50"/>
                <a:gd name="T9" fmla="*/ 31 h 97"/>
                <a:gd name="T10" fmla="*/ 12 w 50"/>
                <a:gd name="T11" fmla="*/ 24 h 97"/>
                <a:gd name="T12" fmla="*/ 37 w 50"/>
                <a:gd name="T13" fmla="*/ 0 h 97"/>
                <a:gd name="T14" fmla="*/ 50 w 50"/>
                <a:gd name="T15" fmla="*/ 2 h 97"/>
                <a:gd name="T16" fmla="*/ 50 w 50"/>
                <a:gd name="T17" fmla="*/ 12 h 97"/>
                <a:gd name="T18" fmla="*/ 38 w 50"/>
                <a:gd name="T19" fmla="*/ 10 h 97"/>
                <a:gd name="T20" fmla="*/ 25 w 50"/>
                <a:gd name="T21" fmla="*/ 25 h 97"/>
                <a:gd name="T22" fmla="*/ 25 w 50"/>
                <a:gd name="T23" fmla="*/ 31 h 97"/>
                <a:gd name="T24" fmla="*/ 45 w 50"/>
                <a:gd name="T25" fmla="*/ 31 h 97"/>
                <a:gd name="T26" fmla="*/ 45 w 50"/>
                <a:gd name="T27" fmla="*/ 41 h 97"/>
                <a:gd name="T28" fmla="*/ 24 w 50"/>
                <a:gd name="T29" fmla="*/ 41 h 97"/>
                <a:gd name="T30" fmla="*/ 24 w 50"/>
                <a:gd name="T31" fmla="*/ 97 h 97"/>
                <a:gd name="T32" fmla="*/ 12 w 50"/>
                <a:gd name="T33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97">
                  <a:moveTo>
                    <a:pt x="12" y="96"/>
                  </a:moveTo>
                  <a:lnTo>
                    <a:pt x="12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12" y="31"/>
                  </a:lnTo>
                  <a:lnTo>
                    <a:pt x="12" y="24"/>
                  </a:lnTo>
                  <a:cubicBezTo>
                    <a:pt x="12" y="7"/>
                    <a:pt x="21" y="0"/>
                    <a:pt x="37" y="0"/>
                  </a:cubicBezTo>
                  <a:cubicBezTo>
                    <a:pt x="41" y="0"/>
                    <a:pt x="46" y="1"/>
                    <a:pt x="50" y="2"/>
                  </a:cubicBezTo>
                  <a:lnTo>
                    <a:pt x="50" y="12"/>
                  </a:lnTo>
                  <a:cubicBezTo>
                    <a:pt x="46" y="11"/>
                    <a:pt x="42" y="10"/>
                    <a:pt x="38" y="10"/>
                  </a:cubicBezTo>
                  <a:cubicBezTo>
                    <a:pt x="29" y="10"/>
                    <a:pt x="25" y="17"/>
                    <a:pt x="25" y="25"/>
                  </a:cubicBezTo>
                  <a:lnTo>
                    <a:pt x="25" y="31"/>
                  </a:lnTo>
                  <a:lnTo>
                    <a:pt x="45" y="31"/>
                  </a:lnTo>
                  <a:lnTo>
                    <a:pt x="45" y="41"/>
                  </a:lnTo>
                  <a:lnTo>
                    <a:pt x="24" y="41"/>
                  </a:lnTo>
                  <a:lnTo>
                    <a:pt x="24" y="97"/>
                  </a:lnTo>
                  <a:lnTo>
                    <a:pt x="12" y="96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4" name="Freeform 118">
              <a:extLst>
                <a:ext uri="{FF2B5EF4-FFF2-40B4-BE49-F238E27FC236}">
                  <a16:creationId xmlns:a16="http://schemas.microsoft.com/office/drawing/2014/main" id="{D2F7C418-3D03-4419-A2A6-0AF1631C0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87" y="2489"/>
              <a:ext cx="20" cy="38"/>
            </a:xfrm>
            <a:custGeom>
              <a:avLst/>
              <a:gdLst>
                <a:gd name="T0" fmla="*/ 39 w 51"/>
                <a:gd name="T1" fmla="*/ 93 h 95"/>
                <a:gd name="T2" fmla="*/ 39 w 51"/>
                <a:gd name="T3" fmla="*/ 79 h 95"/>
                <a:gd name="T4" fmla="*/ 39 w 51"/>
                <a:gd name="T5" fmla="*/ 79 h 95"/>
                <a:gd name="T6" fmla="*/ 18 w 51"/>
                <a:gd name="T7" fmla="*/ 95 h 95"/>
                <a:gd name="T8" fmla="*/ 0 w 51"/>
                <a:gd name="T9" fmla="*/ 73 h 95"/>
                <a:gd name="T10" fmla="*/ 0 w 51"/>
                <a:gd name="T11" fmla="*/ 28 h 95"/>
                <a:gd name="T12" fmla="*/ 13 w 51"/>
                <a:gd name="T13" fmla="*/ 28 h 95"/>
                <a:gd name="T14" fmla="*/ 13 w 51"/>
                <a:gd name="T15" fmla="*/ 64 h 95"/>
                <a:gd name="T16" fmla="*/ 13 w 51"/>
                <a:gd name="T17" fmla="*/ 72 h 95"/>
                <a:gd name="T18" fmla="*/ 21 w 51"/>
                <a:gd name="T19" fmla="*/ 83 h 95"/>
                <a:gd name="T20" fmla="*/ 39 w 51"/>
                <a:gd name="T21" fmla="*/ 56 h 95"/>
                <a:gd name="T22" fmla="*/ 39 w 51"/>
                <a:gd name="T23" fmla="*/ 28 h 95"/>
                <a:gd name="T24" fmla="*/ 51 w 51"/>
                <a:gd name="T25" fmla="*/ 28 h 95"/>
                <a:gd name="T26" fmla="*/ 51 w 51"/>
                <a:gd name="T27" fmla="*/ 93 h 95"/>
                <a:gd name="T28" fmla="*/ 39 w 51"/>
                <a:gd name="T29" fmla="*/ 93 h 95"/>
                <a:gd name="T30" fmla="*/ 3 w 51"/>
                <a:gd name="T31" fmla="*/ 15 h 95"/>
                <a:gd name="T32" fmla="*/ 3 w 51"/>
                <a:gd name="T33" fmla="*/ 0 h 95"/>
                <a:gd name="T34" fmla="*/ 20 w 51"/>
                <a:gd name="T35" fmla="*/ 0 h 95"/>
                <a:gd name="T36" fmla="*/ 20 w 51"/>
                <a:gd name="T37" fmla="*/ 15 h 95"/>
                <a:gd name="T38" fmla="*/ 3 w 51"/>
                <a:gd name="T39" fmla="*/ 15 h 95"/>
                <a:gd name="T40" fmla="*/ 32 w 51"/>
                <a:gd name="T41" fmla="*/ 15 h 95"/>
                <a:gd name="T42" fmla="*/ 32 w 51"/>
                <a:gd name="T43" fmla="*/ 0 h 95"/>
                <a:gd name="T44" fmla="*/ 49 w 51"/>
                <a:gd name="T45" fmla="*/ 0 h 95"/>
                <a:gd name="T46" fmla="*/ 49 w 51"/>
                <a:gd name="T47" fmla="*/ 15 h 95"/>
                <a:gd name="T48" fmla="*/ 32 w 51"/>
                <a:gd name="T49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95">
                  <a:moveTo>
                    <a:pt x="39" y="93"/>
                  </a:moveTo>
                  <a:lnTo>
                    <a:pt x="39" y="79"/>
                  </a:lnTo>
                  <a:lnTo>
                    <a:pt x="39" y="79"/>
                  </a:lnTo>
                  <a:cubicBezTo>
                    <a:pt x="36" y="89"/>
                    <a:pt x="27" y="95"/>
                    <a:pt x="18" y="95"/>
                  </a:cubicBezTo>
                  <a:cubicBezTo>
                    <a:pt x="5" y="95"/>
                    <a:pt x="0" y="85"/>
                    <a:pt x="0" y="73"/>
                  </a:cubicBezTo>
                  <a:lnTo>
                    <a:pt x="0" y="28"/>
                  </a:lnTo>
                  <a:lnTo>
                    <a:pt x="13" y="28"/>
                  </a:lnTo>
                  <a:lnTo>
                    <a:pt x="13" y="64"/>
                  </a:lnTo>
                  <a:lnTo>
                    <a:pt x="13" y="72"/>
                  </a:lnTo>
                  <a:cubicBezTo>
                    <a:pt x="13" y="78"/>
                    <a:pt x="14" y="83"/>
                    <a:pt x="21" y="83"/>
                  </a:cubicBezTo>
                  <a:cubicBezTo>
                    <a:pt x="34" y="83"/>
                    <a:pt x="39" y="65"/>
                    <a:pt x="39" y="56"/>
                  </a:cubicBezTo>
                  <a:lnTo>
                    <a:pt x="39" y="28"/>
                  </a:lnTo>
                  <a:lnTo>
                    <a:pt x="51" y="28"/>
                  </a:lnTo>
                  <a:lnTo>
                    <a:pt x="51" y="93"/>
                  </a:lnTo>
                  <a:lnTo>
                    <a:pt x="39" y="93"/>
                  </a:lnTo>
                  <a:close/>
                  <a:moveTo>
                    <a:pt x="3" y="15"/>
                  </a:moveTo>
                  <a:lnTo>
                    <a:pt x="3" y="0"/>
                  </a:lnTo>
                  <a:lnTo>
                    <a:pt x="20" y="0"/>
                  </a:lnTo>
                  <a:lnTo>
                    <a:pt x="20" y="15"/>
                  </a:lnTo>
                  <a:lnTo>
                    <a:pt x="3" y="15"/>
                  </a:lnTo>
                  <a:close/>
                  <a:moveTo>
                    <a:pt x="32" y="15"/>
                  </a:moveTo>
                  <a:lnTo>
                    <a:pt x="32" y="0"/>
                  </a:lnTo>
                  <a:lnTo>
                    <a:pt x="49" y="0"/>
                  </a:lnTo>
                  <a:lnTo>
                    <a:pt x="49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5" name="Freeform 119">
              <a:extLst>
                <a:ext uri="{FF2B5EF4-FFF2-40B4-BE49-F238E27FC236}">
                  <a16:creationId xmlns:a16="http://schemas.microsoft.com/office/drawing/2014/main" id="{7837BC7C-2726-46FE-AE7B-E0B516626A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7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6" name="Freeform 120">
              <a:extLst>
                <a:ext uri="{FF2B5EF4-FFF2-40B4-BE49-F238E27FC236}">
                  <a16:creationId xmlns:a16="http://schemas.microsoft.com/office/drawing/2014/main" id="{FD1DADBA-6B1A-4A89-A662-8216DC09B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2" y="2488"/>
              <a:ext cx="28" cy="39"/>
            </a:xfrm>
            <a:custGeom>
              <a:avLst/>
              <a:gdLst>
                <a:gd name="T0" fmla="*/ 56 w 70"/>
                <a:gd name="T1" fmla="*/ 53 h 98"/>
                <a:gd name="T2" fmla="*/ 36 w 70"/>
                <a:gd name="T3" fmla="*/ 53 h 98"/>
                <a:gd name="T4" fmla="*/ 36 w 70"/>
                <a:gd name="T5" fmla="*/ 42 h 98"/>
                <a:gd name="T6" fmla="*/ 70 w 70"/>
                <a:gd name="T7" fmla="*/ 42 h 98"/>
                <a:gd name="T8" fmla="*/ 70 w 70"/>
                <a:gd name="T9" fmla="*/ 89 h 98"/>
                <a:gd name="T10" fmla="*/ 40 w 70"/>
                <a:gd name="T11" fmla="*/ 98 h 98"/>
                <a:gd name="T12" fmla="*/ 0 w 70"/>
                <a:gd name="T13" fmla="*/ 46 h 98"/>
                <a:gd name="T14" fmla="*/ 38 w 70"/>
                <a:gd name="T15" fmla="*/ 0 h 98"/>
                <a:gd name="T16" fmla="*/ 69 w 70"/>
                <a:gd name="T17" fmla="*/ 27 h 98"/>
                <a:gd name="T18" fmla="*/ 54 w 70"/>
                <a:gd name="T19" fmla="*/ 27 h 98"/>
                <a:gd name="T20" fmla="*/ 37 w 70"/>
                <a:gd name="T21" fmla="*/ 11 h 98"/>
                <a:gd name="T22" fmla="*/ 15 w 70"/>
                <a:gd name="T23" fmla="*/ 46 h 98"/>
                <a:gd name="T24" fmla="*/ 40 w 70"/>
                <a:gd name="T25" fmla="*/ 87 h 98"/>
                <a:gd name="T26" fmla="*/ 56 w 70"/>
                <a:gd name="T27" fmla="*/ 83 h 98"/>
                <a:gd name="T28" fmla="*/ 56 w 70"/>
                <a:gd name="T29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8">
                  <a:moveTo>
                    <a:pt x="56" y="53"/>
                  </a:moveTo>
                  <a:lnTo>
                    <a:pt x="36" y="53"/>
                  </a:lnTo>
                  <a:lnTo>
                    <a:pt x="36" y="42"/>
                  </a:lnTo>
                  <a:lnTo>
                    <a:pt x="70" y="42"/>
                  </a:lnTo>
                  <a:lnTo>
                    <a:pt x="70" y="89"/>
                  </a:lnTo>
                  <a:cubicBezTo>
                    <a:pt x="61" y="95"/>
                    <a:pt x="51" y="98"/>
                    <a:pt x="40" y="98"/>
                  </a:cubicBezTo>
                  <a:cubicBezTo>
                    <a:pt x="9" y="98"/>
                    <a:pt x="0" y="73"/>
                    <a:pt x="0" y="46"/>
                  </a:cubicBezTo>
                  <a:cubicBezTo>
                    <a:pt x="0" y="21"/>
                    <a:pt x="9" y="0"/>
                    <a:pt x="38" y="0"/>
                  </a:cubicBezTo>
                  <a:cubicBezTo>
                    <a:pt x="54" y="0"/>
                    <a:pt x="69" y="8"/>
                    <a:pt x="69" y="27"/>
                  </a:cubicBezTo>
                  <a:lnTo>
                    <a:pt x="54" y="27"/>
                  </a:lnTo>
                  <a:cubicBezTo>
                    <a:pt x="54" y="18"/>
                    <a:pt x="46" y="10"/>
                    <a:pt x="37" y="11"/>
                  </a:cubicBezTo>
                  <a:cubicBezTo>
                    <a:pt x="18" y="11"/>
                    <a:pt x="15" y="31"/>
                    <a:pt x="15" y="46"/>
                  </a:cubicBezTo>
                  <a:cubicBezTo>
                    <a:pt x="15" y="63"/>
                    <a:pt x="17" y="87"/>
                    <a:pt x="40" y="87"/>
                  </a:cubicBezTo>
                  <a:cubicBezTo>
                    <a:pt x="46" y="87"/>
                    <a:pt x="51" y="86"/>
                    <a:pt x="56" y="83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7" name="Freeform 121">
              <a:extLst>
                <a:ext uri="{FF2B5EF4-FFF2-40B4-BE49-F238E27FC236}">
                  <a16:creationId xmlns:a16="http://schemas.microsoft.com/office/drawing/2014/main" id="{BE833883-36DF-4F32-B955-117F8C95E6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86" y="2499"/>
              <a:ext cx="21" cy="28"/>
            </a:xfrm>
            <a:custGeom>
              <a:avLst/>
              <a:gdLst>
                <a:gd name="T0" fmla="*/ 49 w 53"/>
                <a:gd name="T1" fmla="*/ 67 h 69"/>
                <a:gd name="T2" fmla="*/ 33 w 53"/>
                <a:gd name="T3" fmla="*/ 69 h 69"/>
                <a:gd name="T4" fmla="*/ 0 w 53"/>
                <a:gd name="T5" fmla="*/ 31 h 69"/>
                <a:gd name="T6" fmla="*/ 27 w 53"/>
                <a:gd name="T7" fmla="*/ 0 h 69"/>
                <a:gd name="T8" fmla="*/ 51 w 53"/>
                <a:gd name="T9" fmla="*/ 27 h 69"/>
                <a:gd name="T10" fmla="*/ 51 w 53"/>
                <a:gd name="T11" fmla="*/ 30 h 69"/>
                <a:gd name="T12" fmla="*/ 13 w 53"/>
                <a:gd name="T13" fmla="*/ 30 h 69"/>
                <a:gd name="T14" fmla="*/ 37 w 53"/>
                <a:gd name="T15" fmla="*/ 59 h 69"/>
                <a:gd name="T16" fmla="*/ 50 w 53"/>
                <a:gd name="T17" fmla="*/ 57 h 69"/>
                <a:gd name="T18" fmla="*/ 49 w 53"/>
                <a:gd name="T19" fmla="*/ 67 h 69"/>
                <a:gd name="T20" fmla="*/ 38 w 53"/>
                <a:gd name="T21" fmla="*/ 22 h 69"/>
                <a:gd name="T22" fmla="*/ 26 w 53"/>
                <a:gd name="T23" fmla="*/ 10 h 69"/>
                <a:gd name="T24" fmla="*/ 13 w 53"/>
                <a:gd name="T25" fmla="*/ 18 h 69"/>
                <a:gd name="T26" fmla="*/ 12 w 53"/>
                <a:gd name="T27" fmla="*/ 22 h 69"/>
                <a:gd name="T28" fmla="*/ 38 w 53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3" y="12"/>
                    <a:pt x="51" y="27"/>
                  </a:cubicBezTo>
                  <a:lnTo>
                    <a:pt x="51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3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8" name="Freeform 122">
              <a:extLst>
                <a:ext uri="{FF2B5EF4-FFF2-40B4-BE49-F238E27FC236}">
                  <a16:creationId xmlns:a16="http://schemas.microsoft.com/office/drawing/2014/main" id="{FAF1D8C4-F0ED-4FAE-AAC4-A7B834A67B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3" y="2499"/>
              <a:ext cx="21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4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4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9" name="Freeform 123">
              <a:extLst>
                <a:ext uri="{FF2B5EF4-FFF2-40B4-BE49-F238E27FC236}">
                  <a16:creationId xmlns:a16="http://schemas.microsoft.com/office/drawing/2014/main" id="{7C595E2F-616C-48B7-BF1B-82A7E98E5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41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6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6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0" name="Freeform 124">
              <a:extLst>
                <a:ext uri="{FF2B5EF4-FFF2-40B4-BE49-F238E27FC236}">
                  <a16:creationId xmlns:a16="http://schemas.microsoft.com/office/drawing/2014/main" id="{FD95683D-33AB-405E-8CA3-296356669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2 w 33"/>
                <a:gd name="T5" fmla="*/ 2 h 67"/>
                <a:gd name="T6" fmla="*/ 12 w 33"/>
                <a:gd name="T7" fmla="*/ 15 h 67"/>
                <a:gd name="T8" fmla="*/ 12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2" y="2"/>
                  </a:lnTo>
                  <a:lnTo>
                    <a:pt x="12" y="15"/>
                  </a:lnTo>
                  <a:lnTo>
                    <a:pt x="12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1" name="Freeform 125">
              <a:extLst>
                <a:ext uri="{FF2B5EF4-FFF2-40B4-BE49-F238E27FC236}">
                  <a16:creationId xmlns:a16="http://schemas.microsoft.com/office/drawing/2014/main" id="{FB1C1169-467C-4ADE-B391-C2BB5E09C0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6" y="2499"/>
              <a:ext cx="21" cy="29"/>
            </a:xfrm>
            <a:custGeom>
              <a:avLst/>
              <a:gdLst>
                <a:gd name="T0" fmla="*/ 37 w 52"/>
                <a:gd name="T1" fmla="*/ 68 h 72"/>
                <a:gd name="T2" fmla="*/ 37 w 52"/>
                <a:gd name="T3" fmla="*/ 60 h 72"/>
                <a:gd name="T4" fmla="*/ 37 w 52"/>
                <a:gd name="T5" fmla="*/ 60 h 72"/>
                <a:gd name="T6" fmla="*/ 21 w 52"/>
                <a:gd name="T7" fmla="*/ 70 h 72"/>
                <a:gd name="T8" fmla="*/ 1 w 52"/>
                <a:gd name="T9" fmla="*/ 52 h 72"/>
                <a:gd name="T10" fmla="*/ 37 w 52"/>
                <a:gd name="T11" fmla="*/ 31 h 72"/>
                <a:gd name="T12" fmla="*/ 37 w 52"/>
                <a:gd name="T13" fmla="*/ 21 h 72"/>
                <a:gd name="T14" fmla="*/ 27 w 52"/>
                <a:gd name="T15" fmla="*/ 11 h 72"/>
                <a:gd name="T16" fmla="*/ 16 w 52"/>
                <a:gd name="T17" fmla="*/ 21 h 72"/>
                <a:gd name="T18" fmla="*/ 4 w 52"/>
                <a:gd name="T19" fmla="*/ 21 h 72"/>
                <a:gd name="T20" fmla="*/ 29 w 52"/>
                <a:gd name="T21" fmla="*/ 1 h 72"/>
                <a:gd name="T22" fmla="*/ 50 w 52"/>
                <a:gd name="T23" fmla="*/ 22 h 72"/>
                <a:gd name="T24" fmla="*/ 50 w 52"/>
                <a:gd name="T25" fmla="*/ 68 h 72"/>
                <a:gd name="T26" fmla="*/ 37 w 52"/>
                <a:gd name="T27" fmla="*/ 68 h 72"/>
                <a:gd name="T28" fmla="*/ 37 w 52"/>
                <a:gd name="T29" fmla="*/ 39 h 72"/>
                <a:gd name="T30" fmla="*/ 35 w 52"/>
                <a:gd name="T31" fmla="*/ 39 h 72"/>
                <a:gd name="T32" fmla="*/ 15 w 52"/>
                <a:gd name="T33" fmla="*/ 52 h 72"/>
                <a:gd name="T34" fmla="*/ 23 w 52"/>
                <a:gd name="T35" fmla="*/ 60 h 72"/>
                <a:gd name="T36" fmla="*/ 37 w 52"/>
                <a:gd name="T37" fmla="*/ 42 h 72"/>
                <a:gd name="T38" fmla="*/ 37 w 52"/>
                <a:gd name="T3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2">
                  <a:moveTo>
                    <a:pt x="37" y="68"/>
                  </a:moveTo>
                  <a:lnTo>
                    <a:pt x="37" y="60"/>
                  </a:lnTo>
                  <a:lnTo>
                    <a:pt x="37" y="60"/>
                  </a:lnTo>
                  <a:cubicBezTo>
                    <a:pt x="34" y="66"/>
                    <a:pt x="27" y="70"/>
                    <a:pt x="21" y="70"/>
                  </a:cubicBezTo>
                  <a:cubicBezTo>
                    <a:pt x="10" y="72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7" y="68"/>
                  </a:lnTo>
                  <a:close/>
                  <a:moveTo>
                    <a:pt x="37" y="39"/>
                  </a:moveTo>
                  <a:lnTo>
                    <a:pt x="35" y="39"/>
                  </a:lnTo>
                  <a:cubicBezTo>
                    <a:pt x="27" y="39"/>
                    <a:pt x="15" y="43"/>
                    <a:pt x="15" y="52"/>
                  </a:cubicBezTo>
                  <a:cubicBezTo>
                    <a:pt x="15" y="56"/>
                    <a:pt x="18" y="60"/>
                    <a:pt x="23" y="60"/>
                  </a:cubicBezTo>
                  <a:cubicBezTo>
                    <a:pt x="31" y="59"/>
                    <a:pt x="37" y="51"/>
                    <a:pt x="37" y="42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1BBC1A1-77C7-4DA4-B17A-95B7DA9B57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491"/>
              <a:ext cx="17" cy="36"/>
            </a:xfrm>
            <a:custGeom>
              <a:avLst/>
              <a:gdLst>
                <a:gd name="T0" fmla="*/ 42 w 43"/>
                <a:gd name="T1" fmla="*/ 89 h 90"/>
                <a:gd name="T2" fmla="*/ 32 w 43"/>
                <a:gd name="T3" fmla="*/ 90 h 90"/>
                <a:gd name="T4" fmla="*/ 12 w 43"/>
                <a:gd name="T5" fmla="*/ 74 h 90"/>
                <a:gd name="T6" fmla="*/ 12 w 43"/>
                <a:gd name="T7" fmla="*/ 33 h 90"/>
                <a:gd name="T8" fmla="*/ 0 w 43"/>
                <a:gd name="T9" fmla="*/ 33 h 90"/>
                <a:gd name="T10" fmla="*/ 0 w 43"/>
                <a:gd name="T11" fmla="*/ 23 h 90"/>
                <a:gd name="T12" fmla="*/ 12 w 43"/>
                <a:gd name="T13" fmla="*/ 23 h 90"/>
                <a:gd name="T14" fmla="*/ 12 w 43"/>
                <a:gd name="T15" fmla="*/ 8 h 90"/>
                <a:gd name="T16" fmla="*/ 25 w 43"/>
                <a:gd name="T17" fmla="*/ 0 h 90"/>
                <a:gd name="T18" fmla="*/ 25 w 43"/>
                <a:gd name="T19" fmla="*/ 23 h 90"/>
                <a:gd name="T20" fmla="*/ 43 w 43"/>
                <a:gd name="T21" fmla="*/ 23 h 90"/>
                <a:gd name="T22" fmla="*/ 43 w 43"/>
                <a:gd name="T23" fmla="*/ 33 h 90"/>
                <a:gd name="T24" fmla="*/ 25 w 43"/>
                <a:gd name="T25" fmla="*/ 33 h 90"/>
                <a:gd name="T26" fmla="*/ 25 w 43"/>
                <a:gd name="T27" fmla="*/ 68 h 90"/>
                <a:gd name="T28" fmla="*/ 35 w 43"/>
                <a:gd name="T29" fmla="*/ 80 h 90"/>
                <a:gd name="T30" fmla="*/ 42 w 43"/>
                <a:gd name="T31" fmla="*/ 79 h 90"/>
                <a:gd name="T32" fmla="*/ 42 w 43"/>
                <a:gd name="T33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0">
                  <a:moveTo>
                    <a:pt x="42" y="89"/>
                  </a:moveTo>
                  <a:cubicBezTo>
                    <a:pt x="38" y="90"/>
                    <a:pt x="35" y="90"/>
                    <a:pt x="32" y="90"/>
                  </a:cubicBezTo>
                  <a:cubicBezTo>
                    <a:pt x="20" y="90"/>
                    <a:pt x="12" y="86"/>
                    <a:pt x="12" y="74"/>
                  </a:cubicBezTo>
                  <a:lnTo>
                    <a:pt x="12" y="3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12" y="8"/>
                  </a:lnTo>
                  <a:lnTo>
                    <a:pt x="25" y="0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43" y="33"/>
                  </a:lnTo>
                  <a:lnTo>
                    <a:pt x="25" y="33"/>
                  </a:lnTo>
                  <a:lnTo>
                    <a:pt x="25" y="68"/>
                  </a:lnTo>
                  <a:cubicBezTo>
                    <a:pt x="25" y="75"/>
                    <a:pt x="26" y="80"/>
                    <a:pt x="35" y="80"/>
                  </a:cubicBezTo>
                  <a:cubicBezTo>
                    <a:pt x="37" y="80"/>
                    <a:pt x="39" y="80"/>
                    <a:pt x="42" y="79"/>
                  </a:cubicBezTo>
                  <a:lnTo>
                    <a:pt x="42" y="8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3" name="Freeform 127">
              <a:extLst>
                <a:ext uri="{FF2B5EF4-FFF2-40B4-BE49-F238E27FC236}">
                  <a16:creationId xmlns:a16="http://schemas.microsoft.com/office/drawing/2014/main" id="{C2CE244D-104B-467E-9BAB-BED0E32F85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5" y="2488"/>
              <a:ext cx="6" cy="39"/>
            </a:xfrm>
            <a:custGeom>
              <a:avLst/>
              <a:gdLst>
                <a:gd name="T0" fmla="*/ 0 w 15"/>
                <a:gd name="T1" fmla="*/ 14 h 95"/>
                <a:gd name="T2" fmla="*/ 0 w 15"/>
                <a:gd name="T3" fmla="*/ 0 h 95"/>
                <a:gd name="T4" fmla="*/ 15 w 15"/>
                <a:gd name="T5" fmla="*/ 0 h 95"/>
                <a:gd name="T6" fmla="*/ 15 w 15"/>
                <a:gd name="T7" fmla="*/ 14 h 95"/>
                <a:gd name="T8" fmla="*/ 0 w 15"/>
                <a:gd name="T9" fmla="*/ 14 h 95"/>
                <a:gd name="T10" fmla="*/ 2 w 15"/>
                <a:gd name="T11" fmla="*/ 95 h 95"/>
                <a:gd name="T12" fmla="*/ 2 w 15"/>
                <a:gd name="T13" fmla="*/ 29 h 95"/>
                <a:gd name="T14" fmla="*/ 14 w 15"/>
                <a:gd name="T15" fmla="*/ 29 h 95"/>
                <a:gd name="T16" fmla="*/ 14 w 15"/>
                <a:gd name="T17" fmla="*/ 95 h 95"/>
                <a:gd name="T18" fmla="*/ 2 w 15"/>
                <a:gd name="T1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5">
                  <a:moveTo>
                    <a:pt x="0" y="1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close/>
                  <a:moveTo>
                    <a:pt x="2" y="95"/>
                  </a:moveTo>
                  <a:lnTo>
                    <a:pt x="2" y="29"/>
                  </a:lnTo>
                  <a:lnTo>
                    <a:pt x="14" y="29"/>
                  </a:lnTo>
                  <a:lnTo>
                    <a:pt x="14" y="95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6134A652-3408-46D6-86F1-5B3378F33C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48" y="2499"/>
              <a:ext cx="24" cy="28"/>
            </a:xfrm>
            <a:custGeom>
              <a:avLst/>
              <a:gdLst>
                <a:gd name="T0" fmla="*/ 0 w 59"/>
                <a:gd name="T1" fmla="*/ 35 h 69"/>
                <a:gd name="T2" fmla="*/ 29 w 59"/>
                <a:gd name="T3" fmla="*/ 0 h 69"/>
                <a:gd name="T4" fmla="*/ 59 w 59"/>
                <a:gd name="T5" fmla="*/ 35 h 69"/>
                <a:gd name="T6" fmla="*/ 30 w 59"/>
                <a:gd name="T7" fmla="*/ 69 h 69"/>
                <a:gd name="T8" fmla="*/ 0 w 59"/>
                <a:gd name="T9" fmla="*/ 35 h 69"/>
                <a:gd name="T10" fmla="*/ 45 w 59"/>
                <a:gd name="T11" fmla="*/ 35 h 69"/>
                <a:gd name="T12" fmla="*/ 29 w 59"/>
                <a:gd name="T13" fmla="*/ 10 h 69"/>
                <a:gd name="T14" fmla="*/ 14 w 59"/>
                <a:gd name="T15" fmla="*/ 35 h 69"/>
                <a:gd name="T16" fmla="*/ 29 w 59"/>
                <a:gd name="T17" fmla="*/ 60 h 69"/>
                <a:gd name="T18" fmla="*/ 45 w 59"/>
                <a:gd name="T19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9">
                  <a:moveTo>
                    <a:pt x="0" y="35"/>
                  </a:moveTo>
                  <a:cubicBezTo>
                    <a:pt x="0" y="16"/>
                    <a:pt x="8" y="0"/>
                    <a:pt x="29" y="0"/>
                  </a:cubicBezTo>
                  <a:cubicBezTo>
                    <a:pt x="50" y="0"/>
                    <a:pt x="59" y="16"/>
                    <a:pt x="59" y="35"/>
                  </a:cubicBezTo>
                  <a:cubicBezTo>
                    <a:pt x="59" y="54"/>
                    <a:pt x="51" y="69"/>
                    <a:pt x="30" y="69"/>
                  </a:cubicBezTo>
                  <a:cubicBezTo>
                    <a:pt x="9" y="69"/>
                    <a:pt x="0" y="54"/>
                    <a:pt x="0" y="35"/>
                  </a:cubicBezTo>
                  <a:close/>
                  <a:moveTo>
                    <a:pt x="45" y="35"/>
                  </a:moveTo>
                  <a:cubicBezTo>
                    <a:pt x="45" y="24"/>
                    <a:pt x="43" y="10"/>
                    <a:pt x="29" y="10"/>
                  </a:cubicBezTo>
                  <a:cubicBezTo>
                    <a:pt x="16" y="10"/>
                    <a:pt x="14" y="24"/>
                    <a:pt x="14" y="35"/>
                  </a:cubicBezTo>
                  <a:cubicBezTo>
                    <a:pt x="14" y="46"/>
                    <a:pt x="16" y="60"/>
                    <a:pt x="29" y="60"/>
                  </a:cubicBezTo>
                  <a:cubicBezTo>
                    <a:pt x="43" y="60"/>
                    <a:pt x="45" y="45"/>
                    <a:pt x="45" y="35"/>
                  </a:cubicBez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E9798E4A-EDFF-49DF-B858-B7C2F46E0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9" y="2499"/>
              <a:ext cx="20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6" name="Freeform 130">
              <a:extLst>
                <a:ext uri="{FF2B5EF4-FFF2-40B4-BE49-F238E27FC236}">
                  <a16:creationId xmlns:a16="http://schemas.microsoft.com/office/drawing/2014/main" id="{17301126-43D0-4B9B-8EB7-F5482EDD1E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6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7" name="Freeform 131">
              <a:extLst>
                <a:ext uri="{FF2B5EF4-FFF2-40B4-BE49-F238E27FC236}">
                  <a16:creationId xmlns:a16="http://schemas.microsoft.com/office/drawing/2014/main" id="{86B4CFFA-C9BE-4CB0-ACA4-47C2ED5E9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4" y="2499"/>
              <a:ext cx="20" cy="27"/>
            </a:xfrm>
            <a:custGeom>
              <a:avLst/>
              <a:gdLst>
                <a:gd name="T0" fmla="*/ 38 w 51"/>
                <a:gd name="T1" fmla="*/ 67 h 67"/>
                <a:gd name="T2" fmla="*/ 38 w 51"/>
                <a:gd name="T3" fmla="*/ 32 h 67"/>
                <a:gd name="T4" fmla="*/ 38 w 51"/>
                <a:gd name="T5" fmla="*/ 24 h 67"/>
                <a:gd name="T6" fmla="*/ 30 w 51"/>
                <a:gd name="T7" fmla="*/ 13 h 67"/>
                <a:gd name="T8" fmla="*/ 12 w 51"/>
                <a:gd name="T9" fmla="*/ 40 h 67"/>
                <a:gd name="T10" fmla="*/ 12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2 w 51"/>
                <a:gd name="T17" fmla="*/ 2 h 67"/>
                <a:gd name="T18" fmla="*/ 12 w 51"/>
                <a:gd name="T19" fmla="*/ 16 h 67"/>
                <a:gd name="T20" fmla="*/ 12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8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8" y="67"/>
                  </a:moveTo>
                  <a:lnTo>
                    <a:pt x="38" y="32"/>
                  </a:lnTo>
                  <a:lnTo>
                    <a:pt x="38" y="24"/>
                  </a:lnTo>
                  <a:cubicBezTo>
                    <a:pt x="38" y="17"/>
                    <a:pt x="37" y="13"/>
                    <a:pt x="30" y="13"/>
                  </a:cubicBezTo>
                  <a:cubicBezTo>
                    <a:pt x="17" y="13"/>
                    <a:pt x="12" y="30"/>
                    <a:pt x="12" y="40"/>
                  </a:cubicBezTo>
                  <a:lnTo>
                    <a:pt x="12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16"/>
                  </a:lnTo>
                  <a:lnTo>
                    <a:pt x="12" y="16"/>
                  </a:lnTo>
                  <a:cubicBezTo>
                    <a:pt x="15" y="7"/>
                    <a:pt x="23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8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ACC8E4CA-FEE2-3E0C-7C63-3F18D0D3543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4508500"/>
            <a:ext cx="9144000" cy="635000"/>
          </a:xfrm>
          <a:prstGeom prst="rect">
            <a:avLst/>
          </a:prstGeom>
        </p:spPr>
      </p:pic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40532693-93FB-D48E-C4BC-290AF8644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ADFC880-C5AB-4393-550B-CEF1B21985DF}"/>
              </a:ext>
            </a:extLst>
          </p:cNvPr>
          <p:cNvSpPr txBox="1"/>
          <p:nvPr userDrawn="1"/>
        </p:nvSpPr>
        <p:spPr>
          <a:xfrm>
            <a:off x="823356" y="4897279"/>
            <a:ext cx="720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u="none" kern="1200" spc="50" baseline="0" dirty="0">
                <a:solidFill>
                  <a:srgbClr val="00589C"/>
                </a:solidFill>
                <a:latin typeface="Arial" charset="0"/>
                <a:ea typeface="ＭＳ Ｐゴシック" charset="0"/>
                <a:cs typeface="Rotis SemiSans Std Light"/>
              </a:rPr>
              <a:t>©  Zweckverband Bodensee-Wasserversorgung </a:t>
            </a:r>
            <a:endParaRPr lang="de-DE" sz="800" b="0" u="none" kern="1200" spc="50" baseline="0" dirty="0">
              <a:solidFill>
                <a:srgbClr val="00589C"/>
              </a:solidFill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800" b="0" i="0" u="none" kern="1200" spc="50" baseline="0" dirty="0">
              <a:solidFill>
                <a:srgbClr val="00589C"/>
              </a:solidFill>
              <a:latin typeface="Arial" charset="0"/>
              <a:ea typeface="ＭＳ Ｐゴシック" charset="0"/>
              <a:cs typeface="Rotis SemiSans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41277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63" r:id="rId2"/>
    <p:sldLayoutId id="2147483876" r:id="rId3"/>
    <p:sldLayoutId id="2147483877" r:id="rId4"/>
    <p:sldLayoutId id="2147483839" r:id="rId5"/>
    <p:sldLayoutId id="2147483856" r:id="rId6"/>
    <p:sldLayoutId id="2147483840" r:id="rId7"/>
    <p:sldLayoutId id="2147483874" r:id="rId8"/>
  </p:sldLayoutIdLst>
  <p:hf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800" b="0" i="0">
          <a:solidFill>
            <a:schemeClr val="tx1"/>
          </a:solidFill>
          <a:latin typeface="+mj-lt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5pPr>
      <a:lvl6pPr marL="45714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287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431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57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080F"/>
        </a:buClr>
        <a:buSzPct val="90000"/>
        <a:buFont typeface="Arial" panose="020B0604020202020204" pitchFamily="34" charset="0"/>
        <a:buNone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+mj-lt"/>
          <a:ea typeface="ＭＳ Ｐゴシック" charset="0"/>
          <a:cs typeface="Arial" panose="020B0604020202020204" pitchFamily="34" charset="0"/>
        </a:defRPr>
      </a:lvl1pPr>
      <a:lvl2pPr marL="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+mj-lt"/>
          <a:ea typeface="ＭＳ Ｐゴシック" charset="0"/>
          <a:cs typeface="Arial" panose="020B0604020202020204" pitchFamily="34" charset="0"/>
        </a:defRPr>
      </a:lvl2pPr>
      <a:lvl3pPr marL="36000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+mj-lt"/>
          <a:ea typeface="ＭＳ Ｐゴシック" charset="0"/>
          <a:cs typeface="Arial" panose="020B0604020202020204" pitchFamily="34" charset="0"/>
        </a:defRPr>
      </a:lvl3pPr>
      <a:lvl4pPr marL="534988" marR="0" indent="-176213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+mj-lt"/>
          <a:ea typeface="ＭＳ Ｐゴシック" charset="0"/>
          <a:cs typeface="Arial" panose="020B0604020202020204" pitchFamily="34" charset="0"/>
        </a:defRPr>
      </a:lvl4pPr>
      <a:lvl5pPr marL="719138" marR="0" indent="-18415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+mj-lt"/>
          <a:ea typeface="ＭＳ Ｐゴシック" charset="0"/>
          <a:cs typeface="Arial" panose="020B0604020202020204" pitchFamily="34" charset="0"/>
        </a:defRPr>
      </a:lvl5pPr>
      <a:lvl6pPr marL="890588" marR="0" indent="-17462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+mj-lt"/>
          <a:ea typeface="ＭＳ Ｐゴシック" charset="0"/>
          <a:cs typeface="Arial" panose="020B0604020202020204" pitchFamily="34" charset="0"/>
        </a:defRPr>
      </a:lvl6pPr>
      <a:lvl7pPr marL="1071563" marR="0" indent="-18097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>
          <a:ln>
            <a:noFill/>
          </a:ln>
          <a:solidFill>
            <a:srgbClr val="00080F"/>
          </a:solidFill>
          <a:effectLst/>
          <a:uLnTx/>
          <a:uFillTx/>
          <a:latin typeface="+mj-lt"/>
          <a:ea typeface="ＭＳ Ｐゴシック" charset="0"/>
          <a:cs typeface="Arial" panose="020B0604020202020204" pitchFamily="34" charset="0"/>
        </a:defRPr>
      </a:lvl7pPr>
      <a:lvl8pPr marL="3519053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76197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1">
          <p15:clr>
            <a:srgbClr val="F26B43"/>
          </p15:clr>
        </p15:guide>
        <p15:guide id="2" pos="2540">
          <p15:clr>
            <a:srgbClr val="A4A3A4"/>
          </p15:clr>
        </p15:guide>
        <p15:guide id="3" pos="226">
          <p15:clr>
            <a:srgbClr val="547EBF"/>
          </p15:clr>
        </p15:guide>
        <p15:guide id="4" pos="4853">
          <p15:clr>
            <a:srgbClr val="547EBF"/>
          </p15:clr>
        </p15:guide>
        <p15:guide id="5" pos="5080">
          <p15:clr>
            <a:srgbClr val="547EBF"/>
          </p15:clr>
        </p15:guide>
        <p15:guide id="6" pos="2653">
          <p15:clr>
            <a:srgbClr val="FDE53C"/>
          </p15:clr>
        </p15:guide>
        <p15:guide id="7" pos="2426">
          <p15:clr>
            <a:srgbClr val="FDE53C"/>
          </p15:clr>
        </p15:guide>
        <p15:guide id="9" orient="horz" pos="2799">
          <p15:clr>
            <a:srgbClr val="547EBF"/>
          </p15:clr>
        </p15:guide>
        <p15:guide id="10" orient="horz" pos="282">
          <p15:clr>
            <a:srgbClr val="F26B43"/>
          </p15:clr>
        </p15:guide>
        <p15:guide id="11" orient="horz" pos="599">
          <p15:clr>
            <a:srgbClr val="F26B43"/>
          </p15:clr>
        </p15:guide>
        <p15:guide id="12" orient="horz" pos="509">
          <p15:clr>
            <a:srgbClr val="A4A3A4"/>
          </p15:clr>
        </p15:guide>
        <p15:guide id="13" orient="horz" pos="231">
          <p15:clr>
            <a:srgbClr val="A4A3A4"/>
          </p15:clr>
        </p15:guide>
        <p15:guide id="14" orient="horz" pos="571">
          <p15:clr>
            <a:srgbClr val="A4A3A4"/>
          </p15:clr>
        </p15:guide>
        <p15:guide id="15" orient="horz" pos="667">
          <p15:clr>
            <a:srgbClr val="FDE53C"/>
          </p15:clr>
        </p15:guide>
        <p15:guide id="16" orient="horz" pos="531">
          <p15:clr>
            <a:srgbClr val="FDE53C"/>
          </p15:clr>
        </p15:guide>
        <p15:guide id="17" orient="horz" pos="826">
          <p15:clr>
            <a:srgbClr val="FDE53C"/>
          </p15:clr>
        </p15:guide>
        <p15:guide id="18" orient="horz" pos="802">
          <p15:clr>
            <a:srgbClr val="FDE53C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DFD9A423-93C6-4145-8F96-ADD3F648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/>
              <a:t>Textfolie einspaltig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6B7C19D-4733-47D7-AF65-2376D81CC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09225"/>
            <a:ext cx="7347552" cy="35367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grpSp>
        <p:nvGrpSpPr>
          <p:cNvPr id="144" name="Group 69">
            <a:extLst>
              <a:ext uri="{FF2B5EF4-FFF2-40B4-BE49-F238E27FC236}">
                <a16:creationId xmlns:a16="http://schemas.microsoft.com/office/drawing/2014/main" id="{E51A7160-1BEF-4998-8FE4-442AA28686E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071200" y="165600"/>
            <a:ext cx="928800" cy="897315"/>
            <a:chOff x="5083" y="1961"/>
            <a:chExt cx="590" cy="570"/>
          </a:xfrm>
        </p:grpSpPr>
        <p:sp>
          <p:nvSpPr>
            <p:cNvPr id="145" name="AutoShape 68">
              <a:extLst>
                <a:ext uri="{FF2B5EF4-FFF2-40B4-BE49-F238E27FC236}">
                  <a16:creationId xmlns:a16="http://schemas.microsoft.com/office/drawing/2014/main" id="{C54EF2F4-08ED-414C-B352-C77AFCB38B2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083" y="1961"/>
              <a:ext cx="590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70">
              <a:extLst>
                <a:ext uri="{FF2B5EF4-FFF2-40B4-BE49-F238E27FC236}">
                  <a16:creationId xmlns:a16="http://schemas.microsoft.com/office/drawing/2014/main" id="{85913D40-0F10-4D0A-8835-78627EB551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8" y="1959"/>
              <a:ext cx="493" cy="277"/>
            </a:xfrm>
            <a:custGeom>
              <a:avLst/>
              <a:gdLst>
                <a:gd name="T0" fmla="*/ 666 w 1222"/>
                <a:gd name="T1" fmla="*/ 303 h 688"/>
                <a:gd name="T2" fmla="*/ 747 w 1222"/>
                <a:gd name="T3" fmla="*/ 289 h 688"/>
                <a:gd name="T4" fmla="*/ 834 w 1222"/>
                <a:gd name="T5" fmla="*/ 317 h 688"/>
                <a:gd name="T6" fmla="*/ 895 w 1222"/>
                <a:gd name="T7" fmla="*/ 379 h 688"/>
                <a:gd name="T8" fmla="*/ 972 w 1222"/>
                <a:gd name="T9" fmla="*/ 444 h 688"/>
                <a:gd name="T10" fmla="*/ 1085 w 1222"/>
                <a:gd name="T11" fmla="*/ 497 h 688"/>
                <a:gd name="T12" fmla="*/ 1205 w 1222"/>
                <a:gd name="T13" fmla="*/ 589 h 688"/>
                <a:gd name="T14" fmla="*/ 1058 w 1222"/>
                <a:gd name="T15" fmla="*/ 608 h 688"/>
                <a:gd name="T16" fmla="*/ 927 w 1222"/>
                <a:gd name="T17" fmla="*/ 640 h 688"/>
                <a:gd name="T18" fmla="*/ 782 w 1222"/>
                <a:gd name="T19" fmla="*/ 588 h 688"/>
                <a:gd name="T20" fmla="*/ 718 w 1222"/>
                <a:gd name="T21" fmla="*/ 518 h 688"/>
                <a:gd name="T22" fmla="*/ 623 w 1222"/>
                <a:gd name="T23" fmla="*/ 425 h 688"/>
                <a:gd name="T24" fmla="*/ 460 w 1222"/>
                <a:gd name="T25" fmla="*/ 331 h 688"/>
                <a:gd name="T26" fmla="*/ 392 w 1222"/>
                <a:gd name="T27" fmla="*/ 306 h 688"/>
                <a:gd name="T28" fmla="*/ 173 w 1222"/>
                <a:gd name="T29" fmla="*/ 315 h 688"/>
                <a:gd name="T30" fmla="*/ 39 w 1222"/>
                <a:gd name="T31" fmla="*/ 328 h 688"/>
                <a:gd name="T32" fmla="*/ 214 w 1222"/>
                <a:gd name="T33" fmla="*/ 246 h 688"/>
                <a:gd name="T34" fmla="*/ 132 w 1222"/>
                <a:gd name="T35" fmla="*/ 173 h 688"/>
                <a:gd name="T36" fmla="*/ 270 w 1222"/>
                <a:gd name="T37" fmla="*/ 194 h 688"/>
                <a:gd name="T38" fmla="*/ 353 w 1222"/>
                <a:gd name="T39" fmla="*/ 253 h 688"/>
                <a:gd name="T40" fmla="*/ 417 w 1222"/>
                <a:gd name="T41" fmla="*/ 289 h 688"/>
                <a:gd name="T42" fmla="*/ 487 w 1222"/>
                <a:gd name="T43" fmla="*/ 282 h 688"/>
                <a:gd name="T44" fmla="*/ 441 w 1222"/>
                <a:gd name="T45" fmla="*/ 196 h 688"/>
                <a:gd name="T46" fmla="*/ 305 w 1222"/>
                <a:gd name="T47" fmla="*/ 89 h 688"/>
                <a:gd name="T48" fmla="*/ 260 w 1222"/>
                <a:gd name="T49" fmla="*/ 4 h 688"/>
                <a:gd name="T50" fmla="*/ 380 w 1222"/>
                <a:gd name="T51" fmla="*/ 84 h 688"/>
                <a:gd name="T52" fmla="*/ 507 w 1222"/>
                <a:gd name="T53" fmla="*/ 181 h 688"/>
                <a:gd name="T54" fmla="*/ 666 w 1222"/>
                <a:gd name="T55" fmla="*/ 30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2" h="688">
                  <a:moveTo>
                    <a:pt x="666" y="303"/>
                  </a:moveTo>
                  <a:cubicBezTo>
                    <a:pt x="698" y="310"/>
                    <a:pt x="723" y="279"/>
                    <a:pt x="747" y="289"/>
                  </a:cubicBezTo>
                  <a:cubicBezTo>
                    <a:pt x="770" y="298"/>
                    <a:pt x="791" y="316"/>
                    <a:pt x="834" y="317"/>
                  </a:cubicBezTo>
                  <a:cubicBezTo>
                    <a:pt x="877" y="318"/>
                    <a:pt x="882" y="357"/>
                    <a:pt x="895" y="379"/>
                  </a:cubicBezTo>
                  <a:cubicBezTo>
                    <a:pt x="907" y="400"/>
                    <a:pt x="931" y="446"/>
                    <a:pt x="972" y="444"/>
                  </a:cubicBezTo>
                  <a:cubicBezTo>
                    <a:pt x="1013" y="443"/>
                    <a:pt x="1017" y="485"/>
                    <a:pt x="1085" y="497"/>
                  </a:cubicBezTo>
                  <a:cubicBezTo>
                    <a:pt x="1152" y="509"/>
                    <a:pt x="1222" y="555"/>
                    <a:pt x="1205" y="589"/>
                  </a:cubicBezTo>
                  <a:cubicBezTo>
                    <a:pt x="1187" y="622"/>
                    <a:pt x="1122" y="567"/>
                    <a:pt x="1058" y="608"/>
                  </a:cubicBezTo>
                  <a:cubicBezTo>
                    <a:pt x="994" y="650"/>
                    <a:pt x="968" y="593"/>
                    <a:pt x="927" y="640"/>
                  </a:cubicBezTo>
                  <a:cubicBezTo>
                    <a:pt x="886" y="688"/>
                    <a:pt x="823" y="630"/>
                    <a:pt x="782" y="588"/>
                  </a:cubicBezTo>
                  <a:cubicBezTo>
                    <a:pt x="742" y="546"/>
                    <a:pt x="722" y="539"/>
                    <a:pt x="718" y="518"/>
                  </a:cubicBezTo>
                  <a:cubicBezTo>
                    <a:pt x="715" y="497"/>
                    <a:pt x="690" y="472"/>
                    <a:pt x="623" y="425"/>
                  </a:cubicBezTo>
                  <a:cubicBezTo>
                    <a:pt x="556" y="378"/>
                    <a:pt x="480" y="354"/>
                    <a:pt x="460" y="331"/>
                  </a:cubicBezTo>
                  <a:cubicBezTo>
                    <a:pt x="440" y="308"/>
                    <a:pt x="431" y="302"/>
                    <a:pt x="392" y="306"/>
                  </a:cubicBezTo>
                  <a:cubicBezTo>
                    <a:pt x="348" y="310"/>
                    <a:pt x="273" y="266"/>
                    <a:pt x="173" y="315"/>
                  </a:cubicBezTo>
                  <a:cubicBezTo>
                    <a:pt x="73" y="364"/>
                    <a:pt x="0" y="327"/>
                    <a:pt x="39" y="328"/>
                  </a:cubicBezTo>
                  <a:cubicBezTo>
                    <a:pt x="78" y="329"/>
                    <a:pt x="226" y="291"/>
                    <a:pt x="214" y="246"/>
                  </a:cubicBezTo>
                  <a:cubicBezTo>
                    <a:pt x="201" y="201"/>
                    <a:pt x="106" y="202"/>
                    <a:pt x="132" y="173"/>
                  </a:cubicBezTo>
                  <a:cubicBezTo>
                    <a:pt x="159" y="143"/>
                    <a:pt x="247" y="182"/>
                    <a:pt x="270" y="194"/>
                  </a:cubicBezTo>
                  <a:cubicBezTo>
                    <a:pt x="292" y="206"/>
                    <a:pt x="340" y="228"/>
                    <a:pt x="353" y="253"/>
                  </a:cubicBezTo>
                  <a:cubicBezTo>
                    <a:pt x="366" y="277"/>
                    <a:pt x="370" y="292"/>
                    <a:pt x="417" y="289"/>
                  </a:cubicBezTo>
                  <a:cubicBezTo>
                    <a:pt x="465" y="286"/>
                    <a:pt x="492" y="320"/>
                    <a:pt x="487" y="282"/>
                  </a:cubicBezTo>
                  <a:cubicBezTo>
                    <a:pt x="482" y="243"/>
                    <a:pt x="450" y="239"/>
                    <a:pt x="441" y="196"/>
                  </a:cubicBezTo>
                  <a:cubicBezTo>
                    <a:pt x="432" y="154"/>
                    <a:pt x="361" y="133"/>
                    <a:pt x="305" y="89"/>
                  </a:cubicBezTo>
                  <a:cubicBezTo>
                    <a:pt x="249" y="45"/>
                    <a:pt x="235" y="0"/>
                    <a:pt x="260" y="4"/>
                  </a:cubicBezTo>
                  <a:cubicBezTo>
                    <a:pt x="285" y="8"/>
                    <a:pt x="332" y="56"/>
                    <a:pt x="380" y="84"/>
                  </a:cubicBezTo>
                  <a:cubicBezTo>
                    <a:pt x="429" y="113"/>
                    <a:pt x="495" y="151"/>
                    <a:pt x="507" y="181"/>
                  </a:cubicBezTo>
                  <a:cubicBezTo>
                    <a:pt x="518" y="211"/>
                    <a:pt x="627" y="294"/>
                    <a:pt x="666" y="303"/>
                  </a:cubicBezTo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71">
              <a:extLst>
                <a:ext uri="{FF2B5EF4-FFF2-40B4-BE49-F238E27FC236}">
                  <a16:creationId xmlns:a16="http://schemas.microsoft.com/office/drawing/2014/main" id="{B825143E-D660-4415-BFF1-6038BBC3C4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7" y="2170"/>
              <a:ext cx="33" cy="54"/>
            </a:xfrm>
            <a:custGeom>
              <a:avLst/>
              <a:gdLst>
                <a:gd name="T0" fmla="*/ 0 w 81"/>
                <a:gd name="T1" fmla="*/ 135 h 135"/>
                <a:gd name="T2" fmla="*/ 0 w 81"/>
                <a:gd name="T3" fmla="*/ 3 h 135"/>
                <a:gd name="T4" fmla="*/ 38 w 81"/>
                <a:gd name="T5" fmla="*/ 3 h 135"/>
                <a:gd name="T6" fmla="*/ 73 w 81"/>
                <a:gd name="T7" fmla="*/ 34 h 135"/>
                <a:gd name="T8" fmla="*/ 53 w 81"/>
                <a:gd name="T9" fmla="*/ 64 h 135"/>
                <a:gd name="T10" fmla="*/ 53 w 81"/>
                <a:gd name="T11" fmla="*/ 64 h 135"/>
                <a:gd name="T12" fmla="*/ 79 w 81"/>
                <a:gd name="T13" fmla="*/ 98 h 135"/>
                <a:gd name="T14" fmla="*/ 37 w 81"/>
                <a:gd name="T15" fmla="*/ 134 h 135"/>
                <a:gd name="T16" fmla="*/ 0 w 81"/>
                <a:gd name="T17" fmla="*/ 135 h 135"/>
                <a:gd name="T18" fmla="*/ 31 w 81"/>
                <a:gd name="T19" fmla="*/ 58 h 135"/>
                <a:gd name="T20" fmla="*/ 54 w 81"/>
                <a:gd name="T21" fmla="*/ 38 h 135"/>
                <a:gd name="T22" fmla="*/ 30 w 81"/>
                <a:gd name="T23" fmla="*/ 18 h 135"/>
                <a:gd name="T24" fmla="*/ 19 w 81"/>
                <a:gd name="T25" fmla="*/ 18 h 135"/>
                <a:gd name="T26" fmla="*/ 19 w 81"/>
                <a:gd name="T27" fmla="*/ 57 h 135"/>
                <a:gd name="T28" fmla="*/ 31 w 81"/>
                <a:gd name="T29" fmla="*/ 58 h 135"/>
                <a:gd name="T30" fmla="*/ 34 w 81"/>
                <a:gd name="T31" fmla="*/ 120 h 135"/>
                <a:gd name="T32" fmla="*/ 60 w 81"/>
                <a:gd name="T33" fmla="*/ 98 h 135"/>
                <a:gd name="T34" fmla="*/ 32 w 81"/>
                <a:gd name="T35" fmla="*/ 73 h 135"/>
                <a:gd name="T36" fmla="*/ 20 w 81"/>
                <a:gd name="T37" fmla="*/ 73 h 135"/>
                <a:gd name="T38" fmla="*/ 20 w 81"/>
                <a:gd name="T39" fmla="*/ 120 h 135"/>
                <a:gd name="T40" fmla="*/ 34 w 81"/>
                <a:gd name="T41" fmla="*/ 1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35">
                  <a:moveTo>
                    <a:pt x="0" y="135"/>
                  </a:moveTo>
                  <a:lnTo>
                    <a:pt x="0" y="3"/>
                  </a:lnTo>
                  <a:lnTo>
                    <a:pt x="38" y="3"/>
                  </a:lnTo>
                  <a:cubicBezTo>
                    <a:pt x="57" y="0"/>
                    <a:pt x="73" y="15"/>
                    <a:pt x="73" y="34"/>
                  </a:cubicBezTo>
                  <a:cubicBezTo>
                    <a:pt x="74" y="48"/>
                    <a:pt x="65" y="60"/>
                    <a:pt x="53" y="64"/>
                  </a:cubicBezTo>
                  <a:lnTo>
                    <a:pt x="53" y="64"/>
                  </a:lnTo>
                  <a:cubicBezTo>
                    <a:pt x="69" y="67"/>
                    <a:pt x="81" y="82"/>
                    <a:pt x="79" y="98"/>
                  </a:cubicBezTo>
                  <a:cubicBezTo>
                    <a:pt x="79" y="125"/>
                    <a:pt x="61" y="134"/>
                    <a:pt x="37" y="134"/>
                  </a:cubicBezTo>
                  <a:lnTo>
                    <a:pt x="0" y="135"/>
                  </a:lnTo>
                  <a:close/>
                  <a:moveTo>
                    <a:pt x="31" y="58"/>
                  </a:moveTo>
                  <a:cubicBezTo>
                    <a:pt x="45" y="58"/>
                    <a:pt x="54" y="52"/>
                    <a:pt x="54" y="38"/>
                  </a:cubicBezTo>
                  <a:cubicBezTo>
                    <a:pt x="54" y="21"/>
                    <a:pt x="44" y="18"/>
                    <a:pt x="30" y="18"/>
                  </a:cubicBezTo>
                  <a:lnTo>
                    <a:pt x="19" y="18"/>
                  </a:lnTo>
                  <a:lnTo>
                    <a:pt x="19" y="57"/>
                  </a:lnTo>
                  <a:lnTo>
                    <a:pt x="31" y="58"/>
                  </a:lnTo>
                  <a:close/>
                  <a:moveTo>
                    <a:pt x="34" y="120"/>
                  </a:moveTo>
                  <a:cubicBezTo>
                    <a:pt x="48" y="120"/>
                    <a:pt x="60" y="113"/>
                    <a:pt x="60" y="98"/>
                  </a:cubicBezTo>
                  <a:cubicBezTo>
                    <a:pt x="60" y="81"/>
                    <a:pt x="47" y="73"/>
                    <a:pt x="32" y="73"/>
                  </a:cubicBezTo>
                  <a:lnTo>
                    <a:pt x="20" y="73"/>
                  </a:lnTo>
                  <a:lnTo>
                    <a:pt x="20" y="120"/>
                  </a:lnTo>
                  <a:lnTo>
                    <a:pt x="34" y="12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72">
              <a:extLst>
                <a:ext uri="{FF2B5EF4-FFF2-40B4-BE49-F238E27FC236}">
                  <a16:creationId xmlns:a16="http://schemas.microsoft.com/office/drawing/2014/main" id="{642E801D-9378-4236-A568-FAC9B9183F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27" y="2187"/>
              <a:ext cx="32" cy="38"/>
            </a:xfrm>
            <a:custGeom>
              <a:avLst/>
              <a:gdLst>
                <a:gd name="T0" fmla="*/ 0 w 81"/>
                <a:gd name="T1" fmla="*/ 47 h 95"/>
                <a:gd name="T2" fmla="*/ 40 w 81"/>
                <a:gd name="T3" fmla="*/ 0 h 95"/>
                <a:gd name="T4" fmla="*/ 81 w 81"/>
                <a:gd name="T5" fmla="*/ 47 h 95"/>
                <a:gd name="T6" fmla="*/ 40 w 81"/>
                <a:gd name="T7" fmla="*/ 95 h 95"/>
                <a:gd name="T8" fmla="*/ 0 w 81"/>
                <a:gd name="T9" fmla="*/ 47 h 95"/>
                <a:gd name="T10" fmla="*/ 62 w 81"/>
                <a:gd name="T11" fmla="*/ 47 h 95"/>
                <a:gd name="T12" fmla="*/ 40 w 81"/>
                <a:gd name="T13" fmla="*/ 13 h 95"/>
                <a:gd name="T14" fmla="*/ 19 w 81"/>
                <a:gd name="T15" fmla="*/ 47 h 95"/>
                <a:gd name="T16" fmla="*/ 40 w 81"/>
                <a:gd name="T17" fmla="*/ 82 h 95"/>
                <a:gd name="T18" fmla="*/ 62 w 81"/>
                <a:gd name="T19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5">
                  <a:moveTo>
                    <a:pt x="0" y="47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70" y="0"/>
                    <a:pt x="81" y="21"/>
                    <a:pt x="81" y="47"/>
                  </a:cubicBezTo>
                  <a:cubicBezTo>
                    <a:pt x="81" y="74"/>
                    <a:pt x="70" y="95"/>
                    <a:pt x="40" y="95"/>
                  </a:cubicBezTo>
                  <a:cubicBezTo>
                    <a:pt x="11" y="95"/>
                    <a:pt x="0" y="74"/>
                    <a:pt x="0" y="47"/>
                  </a:cubicBezTo>
                  <a:close/>
                  <a:moveTo>
                    <a:pt x="62" y="47"/>
                  </a:moveTo>
                  <a:cubicBezTo>
                    <a:pt x="62" y="33"/>
                    <a:pt x="59" y="13"/>
                    <a:pt x="40" y="13"/>
                  </a:cubicBezTo>
                  <a:cubicBezTo>
                    <a:pt x="21" y="13"/>
                    <a:pt x="19" y="33"/>
                    <a:pt x="19" y="47"/>
                  </a:cubicBezTo>
                  <a:cubicBezTo>
                    <a:pt x="19" y="62"/>
                    <a:pt x="22" y="82"/>
                    <a:pt x="40" y="82"/>
                  </a:cubicBezTo>
                  <a:cubicBezTo>
                    <a:pt x="59" y="82"/>
                    <a:pt x="62" y="62"/>
                    <a:pt x="62" y="47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73">
              <a:extLst>
                <a:ext uri="{FF2B5EF4-FFF2-40B4-BE49-F238E27FC236}">
                  <a16:creationId xmlns:a16="http://schemas.microsoft.com/office/drawing/2014/main" id="{BD1A63E8-9CDF-4419-9B36-C815F778C2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66" y="2171"/>
              <a:ext cx="30" cy="54"/>
            </a:xfrm>
            <a:custGeom>
              <a:avLst/>
              <a:gdLst>
                <a:gd name="T0" fmla="*/ 56 w 73"/>
                <a:gd name="T1" fmla="*/ 132 h 134"/>
                <a:gd name="T2" fmla="*/ 56 w 73"/>
                <a:gd name="T3" fmla="*/ 118 h 134"/>
                <a:gd name="T4" fmla="*/ 56 w 73"/>
                <a:gd name="T5" fmla="*/ 118 h 134"/>
                <a:gd name="T6" fmla="*/ 31 w 73"/>
                <a:gd name="T7" fmla="*/ 134 h 134"/>
                <a:gd name="T8" fmla="*/ 0 w 73"/>
                <a:gd name="T9" fmla="*/ 88 h 134"/>
                <a:gd name="T10" fmla="*/ 32 w 73"/>
                <a:gd name="T11" fmla="*/ 39 h 134"/>
                <a:gd name="T12" fmla="*/ 56 w 73"/>
                <a:gd name="T13" fmla="*/ 53 h 134"/>
                <a:gd name="T14" fmla="*/ 56 w 73"/>
                <a:gd name="T15" fmla="*/ 53 h 134"/>
                <a:gd name="T16" fmla="*/ 56 w 73"/>
                <a:gd name="T17" fmla="*/ 0 h 134"/>
                <a:gd name="T18" fmla="*/ 73 w 73"/>
                <a:gd name="T19" fmla="*/ 0 h 134"/>
                <a:gd name="T20" fmla="*/ 73 w 73"/>
                <a:gd name="T21" fmla="*/ 132 h 134"/>
                <a:gd name="T22" fmla="*/ 56 w 73"/>
                <a:gd name="T23" fmla="*/ 132 h 134"/>
                <a:gd name="T24" fmla="*/ 56 w 73"/>
                <a:gd name="T25" fmla="*/ 86 h 134"/>
                <a:gd name="T26" fmla="*/ 37 w 73"/>
                <a:gd name="T27" fmla="*/ 52 h 134"/>
                <a:gd name="T28" fmla="*/ 19 w 73"/>
                <a:gd name="T29" fmla="*/ 86 h 134"/>
                <a:gd name="T30" fmla="*/ 37 w 73"/>
                <a:gd name="T31" fmla="*/ 121 h 134"/>
                <a:gd name="T32" fmla="*/ 56 w 73"/>
                <a:gd name="T33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34">
                  <a:moveTo>
                    <a:pt x="56" y="132"/>
                  </a:moveTo>
                  <a:lnTo>
                    <a:pt x="56" y="118"/>
                  </a:lnTo>
                  <a:lnTo>
                    <a:pt x="56" y="118"/>
                  </a:lnTo>
                  <a:cubicBezTo>
                    <a:pt x="52" y="128"/>
                    <a:pt x="42" y="134"/>
                    <a:pt x="31" y="134"/>
                  </a:cubicBezTo>
                  <a:cubicBezTo>
                    <a:pt x="6" y="134"/>
                    <a:pt x="0" y="109"/>
                    <a:pt x="0" y="88"/>
                  </a:cubicBezTo>
                  <a:cubicBezTo>
                    <a:pt x="0" y="67"/>
                    <a:pt x="6" y="39"/>
                    <a:pt x="32" y="39"/>
                  </a:cubicBezTo>
                  <a:cubicBezTo>
                    <a:pt x="42" y="38"/>
                    <a:pt x="51" y="44"/>
                    <a:pt x="56" y="53"/>
                  </a:cubicBezTo>
                  <a:lnTo>
                    <a:pt x="56" y="53"/>
                  </a:lnTo>
                  <a:lnTo>
                    <a:pt x="56" y="0"/>
                  </a:lnTo>
                  <a:lnTo>
                    <a:pt x="73" y="0"/>
                  </a:lnTo>
                  <a:lnTo>
                    <a:pt x="73" y="132"/>
                  </a:lnTo>
                  <a:lnTo>
                    <a:pt x="56" y="132"/>
                  </a:lnTo>
                  <a:close/>
                  <a:moveTo>
                    <a:pt x="56" y="86"/>
                  </a:moveTo>
                  <a:cubicBezTo>
                    <a:pt x="56" y="74"/>
                    <a:pt x="53" y="52"/>
                    <a:pt x="37" y="52"/>
                  </a:cubicBezTo>
                  <a:cubicBezTo>
                    <a:pt x="20" y="52"/>
                    <a:pt x="19" y="74"/>
                    <a:pt x="19" y="86"/>
                  </a:cubicBezTo>
                  <a:cubicBezTo>
                    <a:pt x="19" y="98"/>
                    <a:pt x="20" y="121"/>
                    <a:pt x="37" y="121"/>
                  </a:cubicBezTo>
                  <a:cubicBezTo>
                    <a:pt x="53" y="121"/>
                    <a:pt x="56" y="98"/>
                    <a:pt x="56" y="8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74">
              <a:extLst>
                <a:ext uri="{FF2B5EF4-FFF2-40B4-BE49-F238E27FC236}">
                  <a16:creationId xmlns:a16="http://schemas.microsoft.com/office/drawing/2014/main" id="{48800922-7157-41B5-9D1F-25F2D0C0ED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6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2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75">
              <a:extLst>
                <a:ext uri="{FF2B5EF4-FFF2-40B4-BE49-F238E27FC236}">
                  <a16:creationId xmlns:a16="http://schemas.microsoft.com/office/drawing/2014/main" id="{6B337CF4-79D5-4B15-B4A2-17B1FCC170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4" y="2187"/>
              <a:ext cx="29" cy="37"/>
            </a:xfrm>
            <a:custGeom>
              <a:avLst/>
              <a:gdLst>
                <a:gd name="T0" fmla="*/ 53 w 71"/>
                <a:gd name="T1" fmla="*/ 93 h 93"/>
                <a:gd name="T2" fmla="*/ 53 w 71"/>
                <a:gd name="T3" fmla="*/ 43 h 93"/>
                <a:gd name="T4" fmla="*/ 53 w 71"/>
                <a:gd name="T5" fmla="*/ 32 h 93"/>
                <a:gd name="T6" fmla="*/ 41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7 w 71"/>
                <a:gd name="T17" fmla="*/ 2 h 93"/>
                <a:gd name="T18" fmla="*/ 17 w 71"/>
                <a:gd name="T19" fmla="*/ 21 h 93"/>
                <a:gd name="T20" fmla="*/ 17 w 71"/>
                <a:gd name="T21" fmla="*/ 21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3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3" y="93"/>
                  </a:moveTo>
                  <a:lnTo>
                    <a:pt x="53" y="43"/>
                  </a:lnTo>
                  <a:lnTo>
                    <a:pt x="53" y="32"/>
                  </a:lnTo>
                  <a:cubicBezTo>
                    <a:pt x="53" y="23"/>
                    <a:pt x="51" y="17"/>
                    <a:pt x="41" y="17"/>
                  </a:cubicBezTo>
                  <a:cubicBezTo>
                    <a:pt x="24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7" y="2"/>
                  </a:lnTo>
                  <a:lnTo>
                    <a:pt x="17" y="21"/>
                  </a:lnTo>
                  <a:lnTo>
                    <a:pt x="17" y="21"/>
                  </a:lnTo>
                  <a:cubicBezTo>
                    <a:pt x="21" y="8"/>
                    <a:pt x="33" y="0"/>
                    <a:pt x="46" y="0"/>
                  </a:cubicBezTo>
                  <a:cubicBezTo>
                    <a:pt x="64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3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76">
              <a:extLst>
                <a:ext uri="{FF2B5EF4-FFF2-40B4-BE49-F238E27FC236}">
                  <a16:creationId xmlns:a16="http://schemas.microsoft.com/office/drawing/2014/main" id="{AE24DD0C-FF2C-4BBC-AEB4-6E011CA49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2" y="2187"/>
              <a:ext cx="24" cy="38"/>
            </a:xfrm>
            <a:custGeom>
              <a:avLst/>
              <a:gdLst>
                <a:gd name="T0" fmla="*/ 0 w 59"/>
                <a:gd name="T1" fmla="*/ 77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4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7"/>
                  </a:moveTo>
                  <a:cubicBezTo>
                    <a:pt x="7" y="80"/>
                    <a:pt x="15" y="82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3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4"/>
                  </a:cubicBezTo>
                  <a:cubicBezTo>
                    <a:pt x="17" y="38"/>
                    <a:pt x="59" y="41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6"/>
                    <a:pt x="8" y="94"/>
                    <a:pt x="0" y="92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77">
              <a:extLst>
                <a:ext uri="{FF2B5EF4-FFF2-40B4-BE49-F238E27FC236}">
                  <a16:creationId xmlns:a16="http://schemas.microsoft.com/office/drawing/2014/main" id="{4FEBC613-02C0-4425-9550-CA5F5C0B72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12" y="2187"/>
              <a:ext cx="28" cy="38"/>
            </a:xfrm>
            <a:custGeom>
              <a:avLst/>
              <a:gdLst>
                <a:gd name="T0" fmla="*/ 68 w 71"/>
                <a:gd name="T1" fmla="*/ 92 h 95"/>
                <a:gd name="T2" fmla="*/ 46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8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6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8" y="41"/>
                  </a:lnTo>
                  <a:cubicBezTo>
                    <a:pt x="18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3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78">
              <a:extLst>
                <a:ext uri="{FF2B5EF4-FFF2-40B4-BE49-F238E27FC236}">
                  <a16:creationId xmlns:a16="http://schemas.microsoft.com/office/drawing/2014/main" id="{E915AD75-8F91-4CE2-83FD-43DE687533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7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2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79">
              <a:extLst>
                <a:ext uri="{FF2B5EF4-FFF2-40B4-BE49-F238E27FC236}">
                  <a16:creationId xmlns:a16="http://schemas.microsoft.com/office/drawing/2014/main" id="{2D8BE2FE-F729-445B-9B51-1CE707311B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83" y="2200"/>
              <a:ext cx="26" cy="7"/>
            </a:xfrm>
            <a:prstGeom prst="rect">
              <a:avLst/>
            </a:prstGeom>
            <a:solidFill>
              <a:srgbClr val="3F3F3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80">
              <a:extLst>
                <a:ext uri="{FF2B5EF4-FFF2-40B4-BE49-F238E27FC236}">
                  <a16:creationId xmlns:a16="http://schemas.microsoft.com/office/drawing/2014/main" id="{3640492E-492F-4058-9787-5AEB47B51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3" y="2248"/>
              <a:ext cx="63" cy="53"/>
            </a:xfrm>
            <a:custGeom>
              <a:avLst/>
              <a:gdLst>
                <a:gd name="T0" fmla="*/ 111 w 156"/>
                <a:gd name="T1" fmla="*/ 132 h 132"/>
                <a:gd name="T2" fmla="*/ 79 w 156"/>
                <a:gd name="T3" fmla="*/ 28 h 132"/>
                <a:gd name="T4" fmla="*/ 79 w 156"/>
                <a:gd name="T5" fmla="*/ 28 h 132"/>
                <a:gd name="T6" fmla="*/ 46 w 156"/>
                <a:gd name="T7" fmla="*/ 132 h 132"/>
                <a:gd name="T8" fmla="*/ 25 w 156"/>
                <a:gd name="T9" fmla="*/ 132 h 132"/>
                <a:gd name="T10" fmla="*/ 0 w 156"/>
                <a:gd name="T11" fmla="*/ 0 h 132"/>
                <a:gd name="T12" fmla="*/ 17 w 156"/>
                <a:gd name="T13" fmla="*/ 0 h 132"/>
                <a:gd name="T14" fmla="*/ 37 w 156"/>
                <a:gd name="T15" fmla="*/ 105 h 132"/>
                <a:gd name="T16" fmla="*/ 38 w 156"/>
                <a:gd name="T17" fmla="*/ 105 h 132"/>
                <a:gd name="T18" fmla="*/ 70 w 156"/>
                <a:gd name="T19" fmla="*/ 0 h 132"/>
                <a:gd name="T20" fmla="*/ 87 w 156"/>
                <a:gd name="T21" fmla="*/ 0 h 132"/>
                <a:gd name="T22" fmla="*/ 119 w 156"/>
                <a:gd name="T23" fmla="*/ 105 h 132"/>
                <a:gd name="T24" fmla="*/ 119 w 156"/>
                <a:gd name="T25" fmla="*/ 105 h 132"/>
                <a:gd name="T26" fmla="*/ 139 w 156"/>
                <a:gd name="T27" fmla="*/ 0 h 132"/>
                <a:gd name="T28" fmla="*/ 156 w 156"/>
                <a:gd name="T29" fmla="*/ 0 h 132"/>
                <a:gd name="T30" fmla="*/ 132 w 156"/>
                <a:gd name="T31" fmla="*/ 132 h 132"/>
                <a:gd name="T32" fmla="*/ 111 w 156"/>
                <a:gd name="T3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32">
                  <a:moveTo>
                    <a:pt x="111" y="132"/>
                  </a:moveTo>
                  <a:lnTo>
                    <a:pt x="79" y="28"/>
                  </a:lnTo>
                  <a:lnTo>
                    <a:pt x="79" y="28"/>
                  </a:lnTo>
                  <a:lnTo>
                    <a:pt x="46" y="132"/>
                  </a:lnTo>
                  <a:lnTo>
                    <a:pt x="25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7" y="105"/>
                  </a:lnTo>
                  <a:lnTo>
                    <a:pt x="38" y="105"/>
                  </a:lnTo>
                  <a:lnTo>
                    <a:pt x="70" y="0"/>
                  </a:lnTo>
                  <a:lnTo>
                    <a:pt x="87" y="0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39" y="0"/>
                  </a:lnTo>
                  <a:lnTo>
                    <a:pt x="156" y="0"/>
                  </a:lnTo>
                  <a:lnTo>
                    <a:pt x="132" y="132"/>
                  </a:lnTo>
                  <a:lnTo>
                    <a:pt x="111" y="132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81">
              <a:extLst>
                <a:ext uri="{FF2B5EF4-FFF2-40B4-BE49-F238E27FC236}">
                  <a16:creationId xmlns:a16="http://schemas.microsoft.com/office/drawing/2014/main" id="{3D6C0185-7928-454C-8BE4-46B69B7F39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51" y="2262"/>
              <a:ext cx="28" cy="41"/>
            </a:xfrm>
            <a:custGeom>
              <a:avLst/>
              <a:gdLst>
                <a:gd name="T0" fmla="*/ 50 w 70"/>
                <a:gd name="T1" fmla="*/ 96 h 100"/>
                <a:gd name="T2" fmla="*/ 50 w 70"/>
                <a:gd name="T3" fmla="*/ 85 h 100"/>
                <a:gd name="T4" fmla="*/ 50 w 70"/>
                <a:gd name="T5" fmla="*/ 85 h 100"/>
                <a:gd name="T6" fmla="*/ 27 w 70"/>
                <a:gd name="T7" fmla="*/ 98 h 100"/>
                <a:gd name="T8" fmla="*/ 1 w 70"/>
                <a:gd name="T9" fmla="*/ 73 h 100"/>
                <a:gd name="T10" fmla="*/ 51 w 70"/>
                <a:gd name="T11" fmla="*/ 43 h 100"/>
                <a:gd name="T12" fmla="*/ 51 w 70"/>
                <a:gd name="T13" fmla="*/ 30 h 100"/>
                <a:gd name="T14" fmla="*/ 37 w 70"/>
                <a:gd name="T15" fmla="*/ 16 h 100"/>
                <a:gd name="T16" fmla="*/ 23 w 70"/>
                <a:gd name="T17" fmla="*/ 30 h 100"/>
                <a:gd name="T18" fmla="*/ 4 w 70"/>
                <a:gd name="T19" fmla="*/ 30 h 100"/>
                <a:gd name="T20" fmla="*/ 38 w 70"/>
                <a:gd name="T21" fmla="*/ 3 h 100"/>
                <a:gd name="T22" fmla="*/ 68 w 70"/>
                <a:gd name="T23" fmla="*/ 32 h 100"/>
                <a:gd name="T24" fmla="*/ 68 w 70"/>
                <a:gd name="T25" fmla="*/ 96 h 100"/>
                <a:gd name="T26" fmla="*/ 50 w 70"/>
                <a:gd name="T27" fmla="*/ 96 h 100"/>
                <a:gd name="T28" fmla="*/ 50 w 70"/>
                <a:gd name="T29" fmla="*/ 55 h 100"/>
                <a:gd name="T30" fmla="*/ 47 w 70"/>
                <a:gd name="T31" fmla="*/ 55 h 100"/>
                <a:gd name="T32" fmla="*/ 20 w 70"/>
                <a:gd name="T33" fmla="*/ 73 h 100"/>
                <a:gd name="T34" fmla="*/ 30 w 70"/>
                <a:gd name="T35" fmla="*/ 85 h 100"/>
                <a:gd name="T36" fmla="*/ 50 w 70"/>
                <a:gd name="T37" fmla="*/ 60 h 100"/>
                <a:gd name="T38" fmla="*/ 50 w 70"/>
                <a:gd name="T39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100">
                  <a:moveTo>
                    <a:pt x="50" y="96"/>
                  </a:moveTo>
                  <a:lnTo>
                    <a:pt x="50" y="85"/>
                  </a:lnTo>
                  <a:lnTo>
                    <a:pt x="50" y="85"/>
                  </a:lnTo>
                  <a:cubicBezTo>
                    <a:pt x="46" y="93"/>
                    <a:pt x="37" y="98"/>
                    <a:pt x="27" y="98"/>
                  </a:cubicBezTo>
                  <a:cubicBezTo>
                    <a:pt x="12" y="100"/>
                    <a:pt x="0" y="88"/>
                    <a:pt x="1" y="73"/>
                  </a:cubicBezTo>
                  <a:cubicBezTo>
                    <a:pt x="1" y="47"/>
                    <a:pt x="31" y="43"/>
                    <a:pt x="51" y="43"/>
                  </a:cubicBezTo>
                  <a:lnTo>
                    <a:pt x="51" y="30"/>
                  </a:lnTo>
                  <a:cubicBezTo>
                    <a:pt x="52" y="22"/>
                    <a:pt x="45" y="15"/>
                    <a:pt x="37" y="16"/>
                  </a:cubicBezTo>
                  <a:cubicBezTo>
                    <a:pt x="29" y="15"/>
                    <a:pt x="22" y="22"/>
                    <a:pt x="23" y="30"/>
                  </a:cubicBezTo>
                  <a:lnTo>
                    <a:pt x="4" y="30"/>
                  </a:lnTo>
                  <a:cubicBezTo>
                    <a:pt x="4" y="10"/>
                    <a:pt x="20" y="3"/>
                    <a:pt x="38" y="3"/>
                  </a:cubicBezTo>
                  <a:cubicBezTo>
                    <a:pt x="55" y="0"/>
                    <a:pt x="70" y="15"/>
                    <a:pt x="68" y="32"/>
                  </a:cubicBezTo>
                  <a:lnTo>
                    <a:pt x="68" y="96"/>
                  </a:lnTo>
                  <a:lnTo>
                    <a:pt x="50" y="96"/>
                  </a:lnTo>
                  <a:close/>
                  <a:moveTo>
                    <a:pt x="50" y="55"/>
                  </a:moveTo>
                  <a:lnTo>
                    <a:pt x="47" y="55"/>
                  </a:lnTo>
                  <a:cubicBezTo>
                    <a:pt x="36" y="55"/>
                    <a:pt x="20" y="60"/>
                    <a:pt x="20" y="73"/>
                  </a:cubicBezTo>
                  <a:cubicBezTo>
                    <a:pt x="19" y="79"/>
                    <a:pt x="24" y="84"/>
                    <a:pt x="30" y="85"/>
                  </a:cubicBezTo>
                  <a:cubicBezTo>
                    <a:pt x="42" y="83"/>
                    <a:pt x="51" y="72"/>
                    <a:pt x="50" y="60"/>
                  </a:cubicBezTo>
                  <a:lnTo>
                    <a:pt x="50" y="55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82">
              <a:extLst>
                <a:ext uri="{FF2B5EF4-FFF2-40B4-BE49-F238E27FC236}">
                  <a16:creationId xmlns:a16="http://schemas.microsoft.com/office/drawing/2014/main" id="{9FDA1FF0-7D6D-4FC5-B249-CF59508B3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1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7" y="80"/>
                    <a:pt x="15" y="81"/>
                    <a:pt x="23" y="82"/>
                  </a:cubicBezTo>
                  <a:cubicBezTo>
                    <a:pt x="31" y="82"/>
                    <a:pt x="41" y="80"/>
                    <a:pt x="41" y="70"/>
                  </a:cubicBezTo>
                  <a:cubicBezTo>
                    <a:pt x="41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39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83">
              <a:extLst>
                <a:ext uri="{FF2B5EF4-FFF2-40B4-BE49-F238E27FC236}">
                  <a16:creationId xmlns:a16="http://schemas.microsoft.com/office/drawing/2014/main" id="{FA02E9FE-43EE-4F97-BFE7-D5E0DCC2FD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8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7" y="0"/>
                    <a:pt x="33" y="0"/>
                  </a:cubicBezTo>
                  <a:cubicBezTo>
                    <a:pt x="40" y="1"/>
                    <a:pt x="47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8" y="17"/>
                    <a:pt x="18" y="23"/>
                  </a:cubicBezTo>
                  <a:cubicBezTo>
                    <a:pt x="18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84">
              <a:extLst>
                <a:ext uri="{FF2B5EF4-FFF2-40B4-BE49-F238E27FC236}">
                  <a16:creationId xmlns:a16="http://schemas.microsoft.com/office/drawing/2014/main" id="{70BC4547-A885-44C7-ABDB-FF5330C270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7" y="2264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0 w 71"/>
                <a:gd name="T15" fmla="*/ 82 h 95"/>
                <a:gd name="T16" fmla="*/ 68 w 71"/>
                <a:gd name="T17" fmla="*/ 79 h 95"/>
                <a:gd name="T18" fmla="*/ 68 w 71"/>
                <a:gd name="T19" fmla="*/ 92 h 95"/>
                <a:gd name="T20" fmla="*/ 53 w 71"/>
                <a:gd name="T21" fmla="*/ 30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30 h 95"/>
                <a:gd name="T28" fmla="*/ 53 w 71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7" y="82"/>
                    <a:pt x="50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85">
              <a:extLst>
                <a:ext uri="{FF2B5EF4-FFF2-40B4-BE49-F238E27FC236}">
                  <a16:creationId xmlns:a16="http://schemas.microsoft.com/office/drawing/2014/main" id="{F91D92A2-C859-487F-AF2A-E1174B7CC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5" y="2264"/>
              <a:ext cx="18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86">
              <a:extLst>
                <a:ext uri="{FF2B5EF4-FFF2-40B4-BE49-F238E27FC236}">
                  <a16:creationId xmlns:a16="http://schemas.microsoft.com/office/drawing/2014/main" id="{3B3CD0A4-80B0-497D-985E-24F3635AF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6" y="2264"/>
              <a:ext cx="34" cy="37"/>
            </a:xfrm>
            <a:custGeom>
              <a:avLst/>
              <a:gdLst>
                <a:gd name="T0" fmla="*/ 35 w 84"/>
                <a:gd name="T1" fmla="*/ 91 h 91"/>
                <a:gd name="T2" fmla="*/ 0 w 84"/>
                <a:gd name="T3" fmla="*/ 0 h 91"/>
                <a:gd name="T4" fmla="*/ 19 w 84"/>
                <a:gd name="T5" fmla="*/ 0 h 91"/>
                <a:gd name="T6" fmla="*/ 43 w 84"/>
                <a:gd name="T7" fmla="*/ 66 h 91"/>
                <a:gd name="T8" fmla="*/ 43 w 84"/>
                <a:gd name="T9" fmla="*/ 66 h 91"/>
                <a:gd name="T10" fmla="*/ 64 w 84"/>
                <a:gd name="T11" fmla="*/ 0 h 91"/>
                <a:gd name="T12" fmla="*/ 84 w 84"/>
                <a:gd name="T13" fmla="*/ 0 h 91"/>
                <a:gd name="T14" fmla="*/ 52 w 84"/>
                <a:gd name="T15" fmla="*/ 91 h 91"/>
                <a:gd name="T16" fmla="*/ 35 w 84"/>
                <a:gd name="T1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91">
                  <a:moveTo>
                    <a:pt x="35" y="9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52" y="91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87">
              <a:extLst>
                <a:ext uri="{FF2B5EF4-FFF2-40B4-BE49-F238E27FC236}">
                  <a16:creationId xmlns:a16="http://schemas.microsoft.com/office/drawing/2014/main" id="{F9D02457-B0AA-4922-B021-B1A6DFB60E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5" y="2264"/>
              <a:ext cx="28" cy="38"/>
            </a:xfrm>
            <a:custGeom>
              <a:avLst/>
              <a:gdLst>
                <a:gd name="T0" fmla="*/ 68 w 70"/>
                <a:gd name="T1" fmla="*/ 92 h 95"/>
                <a:gd name="T2" fmla="*/ 45 w 70"/>
                <a:gd name="T3" fmla="*/ 95 h 95"/>
                <a:gd name="T4" fmla="*/ 0 w 70"/>
                <a:gd name="T5" fmla="*/ 43 h 95"/>
                <a:gd name="T6" fmla="*/ 37 w 70"/>
                <a:gd name="T7" fmla="*/ 0 h 95"/>
                <a:gd name="T8" fmla="*/ 70 w 70"/>
                <a:gd name="T9" fmla="*/ 36 h 95"/>
                <a:gd name="T10" fmla="*/ 70 w 70"/>
                <a:gd name="T11" fmla="*/ 41 h 95"/>
                <a:gd name="T12" fmla="*/ 17 w 70"/>
                <a:gd name="T13" fmla="*/ 41 h 95"/>
                <a:gd name="T14" fmla="*/ 50 w 70"/>
                <a:gd name="T15" fmla="*/ 82 h 95"/>
                <a:gd name="T16" fmla="*/ 68 w 70"/>
                <a:gd name="T17" fmla="*/ 78 h 95"/>
                <a:gd name="T18" fmla="*/ 68 w 70"/>
                <a:gd name="T19" fmla="*/ 92 h 95"/>
                <a:gd name="T20" fmla="*/ 53 w 70"/>
                <a:gd name="T21" fmla="*/ 30 h 95"/>
                <a:gd name="T22" fmla="*/ 36 w 70"/>
                <a:gd name="T23" fmla="*/ 13 h 95"/>
                <a:gd name="T24" fmla="*/ 19 w 70"/>
                <a:gd name="T25" fmla="*/ 24 h 95"/>
                <a:gd name="T26" fmla="*/ 18 w 70"/>
                <a:gd name="T27" fmla="*/ 30 h 95"/>
                <a:gd name="T28" fmla="*/ 53 w 70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5">
                  <a:moveTo>
                    <a:pt x="68" y="92"/>
                  </a:moveTo>
                  <a:cubicBezTo>
                    <a:pt x="60" y="94"/>
                    <a:pt x="53" y="95"/>
                    <a:pt x="45" y="95"/>
                  </a:cubicBezTo>
                  <a:cubicBezTo>
                    <a:pt x="12" y="95"/>
                    <a:pt x="0" y="73"/>
                    <a:pt x="0" y="43"/>
                  </a:cubicBezTo>
                  <a:cubicBezTo>
                    <a:pt x="0" y="18"/>
                    <a:pt x="11" y="0"/>
                    <a:pt x="37" y="0"/>
                  </a:cubicBezTo>
                  <a:cubicBezTo>
                    <a:pt x="59" y="0"/>
                    <a:pt x="70" y="15"/>
                    <a:pt x="70" y="36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0" y="82"/>
                  </a:cubicBezTo>
                  <a:cubicBezTo>
                    <a:pt x="56" y="82"/>
                    <a:pt x="62" y="81"/>
                    <a:pt x="68" y="78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88">
              <a:extLst>
                <a:ext uri="{FF2B5EF4-FFF2-40B4-BE49-F238E27FC236}">
                  <a16:creationId xmlns:a16="http://schemas.microsoft.com/office/drawing/2014/main" id="{027FDEB0-B5AA-4C67-8188-9A00547102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2" y="2264"/>
              <a:ext cx="19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89">
              <a:extLst>
                <a:ext uri="{FF2B5EF4-FFF2-40B4-BE49-F238E27FC236}">
                  <a16:creationId xmlns:a16="http://schemas.microsoft.com/office/drawing/2014/main" id="{FCF68316-A99E-4FF9-BCAD-DD0B5FDD81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264"/>
              <a:ext cx="24" cy="38"/>
            </a:xfrm>
            <a:custGeom>
              <a:avLst/>
              <a:gdLst>
                <a:gd name="T0" fmla="*/ 1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1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1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1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90">
              <a:extLst>
                <a:ext uri="{FF2B5EF4-FFF2-40B4-BE49-F238E27FC236}">
                  <a16:creationId xmlns:a16="http://schemas.microsoft.com/office/drawing/2014/main" id="{01CD97B6-F955-49E4-B44D-18D00879B5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36" y="2264"/>
              <a:ext cx="33" cy="38"/>
            </a:xfrm>
            <a:custGeom>
              <a:avLst/>
              <a:gdLst>
                <a:gd name="T0" fmla="*/ 0 w 80"/>
                <a:gd name="T1" fmla="*/ 48 h 96"/>
                <a:gd name="T2" fmla="*/ 40 w 80"/>
                <a:gd name="T3" fmla="*/ 0 h 96"/>
                <a:gd name="T4" fmla="*/ 80 w 80"/>
                <a:gd name="T5" fmla="*/ 48 h 96"/>
                <a:gd name="T6" fmla="*/ 40 w 80"/>
                <a:gd name="T7" fmla="*/ 96 h 96"/>
                <a:gd name="T8" fmla="*/ 0 w 80"/>
                <a:gd name="T9" fmla="*/ 48 h 96"/>
                <a:gd name="T10" fmla="*/ 61 w 80"/>
                <a:gd name="T11" fmla="*/ 48 h 96"/>
                <a:gd name="T12" fmla="*/ 39 w 80"/>
                <a:gd name="T13" fmla="*/ 14 h 96"/>
                <a:gd name="T14" fmla="*/ 18 w 80"/>
                <a:gd name="T15" fmla="*/ 48 h 96"/>
                <a:gd name="T16" fmla="*/ 39 w 80"/>
                <a:gd name="T17" fmla="*/ 82 h 96"/>
                <a:gd name="T18" fmla="*/ 61 w 80"/>
                <a:gd name="T1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96">
                  <a:moveTo>
                    <a:pt x="0" y="48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69" y="0"/>
                    <a:pt x="80" y="21"/>
                    <a:pt x="80" y="48"/>
                  </a:cubicBezTo>
                  <a:cubicBezTo>
                    <a:pt x="80" y="75"/>
                    <a:pt x="69" y="96"/>
                    <a:pt x="40" y="96"/>
                  </a:cubicBezTo>
                  <a:cubicBezTo>
                    <a:pt x="11" y="96"/>
                    <a:pt x="0" y="74"/>
                    <a:pt x="0" y="48"/>
                  </a:cubicBezTo>
                  <a:close/>
                  <a:moveTo>
                    <a:pt x="61" y="48"/>
                  </a:moveTo>
                  <a:cubicBezTo>
                    <a:pt x="61" y="34"/>
                    <a:pt x="58" y="14"/>
                    <a:pt x="39" y="14"/>
                  </a:cubicBezTo>
                  <a:cubicBezTo>
                    <a:pt x="21" y="14"/>
                    <a:pt x="18" y="33"/>
                    <a:pt x="18" y="48"/>
                  </a:cubicBezTo>
                  <a:cubicBezTo>
                    <a:pt x="18" y="63"/>
                    <a:pt x="21" y="82"/>
                    <a:pt x="39" y="82"/>
                  </a:cubicBezTo>
                  <a:cubicBezTo>
                    <a:pt x="58" y="82"/>
                    <a:pt x="61" y="62"/>
                    <a:pt x="61" y="48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91">
              <a:extLst>
                <a:ext uri="{FF2B5EF4-FFF2-40B4-BE49-F238E27FC236}">
                  <a16:creationId xmlns:a16="http://schemas.microsoft.com/office/drawing/2014/main" id="{C729C265-BB37-435A-B2B4-5482CBED42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8" y="2264"/>
              <a:ext cx="19" cy="37"/>
            </a:xfrm>
            <a:custGeom>
              <a:avLst/>
              <a:gdLst>
                <a:gd name="T0" fmla="*/ 0 w 46"/>
                <a:gd name="T1" fmla="*/ 93 h 93"/>
                <a:gd name="T2" fmla="*/ 0 w 46"/>
                <a:gd name="T3" fmla="*/ 2 h 93"/>
                <a:gd name="T4" fmla="*/ 18 w 46"/>
                <a:gd name="T5" fmla="*/ 2 h 93"/>
                <a:gd name="T6" fmla="*/ 18 w 46"/>
                <a:gd name="T7" fmla="*/ 20 h 93"/>
                <a:gd name="T8" fmla="*/ 18 w 46"/>
                <a:gd name="T9" fmla="*/ 20 h 93"/>
                <a:gd name="T10" fmla="*/ 46 w 46"/>
                <a:gd name="T11" fmla="*/ 0 h 93"/>
                <a:gd name="T12" fmla="*/ 46 w 46"/>
                <a:gd name="T13" fmla="*/ 19 h 93"/>
                <a:gd name="T14" fmla="*/ 17 w 46"/>
                <a:gd name="T15" fmla="*/ 54 h 93"/>
                <a:gd name="T16" fmla="*/ 17 w 46"/>
                <a:gd name="T17" fmla="*/ 93 h 93"/>
                <a:gd name="T18" fmla="*/ 0 w 46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93">
                  <a:moveTo>
                    <a:pt x="0" y="93"/>
                  </a:moveTo>
                  <a:lnTo>
                    <a:pt x="0" y="2"/>
                  </a:lnTo>
                  <a:lnTo>
                    <a:pt x="18" y="2"/>
                  </a:lnTo>
                  <a:lnTo>
                    <a:pt x="18" y="20"/>
                  </a:lnTo>
                  <a:lnTo>
                    <a:pt x="18" y="20"/>
                  </a:lnTo>
                  <a:cubicBezTo>
                    <a:pt x="21" y="8"/>
                    <a:pt x="33" y="0"/>
                    <a:pt x="46" y="0"/>
                  </a:cubicBezTo>
                  <a:lnTo>
                    <a:pt x="46" y="19"/>
                  </a:lnTo>
                  <a:cubicBezTo>
                    <a:pt x="24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92">
              <a:extLst>
                <a:ext uri="{FF2B5EF4-FFF2-40B4-BE49-F238E27FC236}">
                  <a16:creationId xmlns:a16="http://schemas.microsoft.com/office/drawing/2014/main" id="{D1E4A801-E440-4AFE-BD2F-AB9A9522F2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03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5 h 135"/>
                <a:gd name="T12" fmla="*/ 56 w 73"/>
                <a:gd name="T13" fmla="*/ 15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8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8" y="37"/>
                    <a:pt x="18" y="48"/>
                  </a:cubicBezTo>
                  <a:cubicBezTo>
                    <a:pt x="18" y="60"/>
                    <a:pt x="20" y="81"/>
                    <a:pt x="36" y="81"/>
                  </a:cubicBezTo>
                  <a:cubicBezTo>
                    <a:pt x="51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93">
              <a:extLst>
                <a:ext uri="{FF2B5EF4-FFF2-40B4-BE49-F238E27FC236}">
                  <a16:creationId xmlns:a16="http://schemas.microsoft.com/office/drawing/2014/main" id="{25E442ED-358C-4D00-819B-51C873612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5" y="2264"/>
              <a:ext cx="28" cy="38"/>
            </a:xfrm>
            <a:custGeom>
              <a:avLst/>
              <a:gdLst>
                <a:gd name="T0" fmla="*/ 53 w 70"/>
                <a:gd name="T1" fmla="*/ 91 h 93"/>
                <a:gd name="T2" fmla="*/ 53 w 70"/>
                <a:gd name="T3" fmla="*/ 71 h 93"/>
                <a:gd name="T4" fmla="*/ 53 w 70"/>
                <a:gd name="T5" fmla="*/ 71 h 93"/>
                <a:gd name="T6" fmla="*/ 24 w 70"/>
                <a:gd name="T7" fmla="*/ 93 h 93"/>
                <a:gd name="T8" fmla="*/ 0 w 70"/>
                <a:gd name="T9" fmla="*/ 63 h 93"/>
                <a:gd name="T10" fmla="*/ 0 w 70"/>
                <a:gd name="T11" fmla="*/ 0 h 93"/>
                <a:gd name="T12" fmla="*/ 17 w 70"/>
                <a:gd name="T13" fmla="*/ 0 h 93"/>
                <a:gd name="T14" fmla="*/ 17 w 70"/>
                <a:gd name="T15" fmla="*/ 50 h 93"/>
                <a:gd name="T16" fmla="*/ 17 w 70"/>
                <a:gd name="T17" fmla="*/ 61 h 93"/>
                <a:gd name="T18" fmla="*/ 29 w 70"/>
                <a:gd name="T19" fmla="*/ 76 h 93"/>
                <a:gd name="T20" fmla="*/ 53 w 70"/>
                <a:gd name="T21" fmla="*/ 39 h 93"/>
                <a:gd name="T22" fmla="*/ 53 w 70"/>
                <a:gd name="T23" fmla="*/ 0 h 93"/>
                <a:gd name="T24" fmla="*/ 70 w 70"/>
                <a:gd name="T25" fmla="*/ 0 h 93"/>
                <a:gd name="T26" fmla="*/ 70 w 70"/>
                <a:gd name="T27" fmla="*/ 91 h 93"/>
                <a:gd name="T28" fmla="*/ 53 w 70"/>
                <a:gd name="T2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3">
                  <a:moveTo>
                    <a:pt x="53" y="91"/>
                  </a:moveTo>
                  <a:lnTo>
                    <a:pt x="53" y="71"/>
                  </a:lnTo>
                  <a:lnTo>
                    <a:pt x="53" y="71"/>
                  </a:lnTo>
                  <a:cubicBezTo>
                    <a:pt x="49" y="84"/>
                    <a:pt x="37" y="93"/>
                    <a:pt x="24" y="93"/>
                  </a:cubicBezTo>
                  <a:cubicBezTo>
                    <a:pt x="6" y="93"/>
                    <a:pt x="0" y="79"/>
                    <a:pt x="0" y="63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0" y="0"/>
                  </a:lnTo>
                  <a:lnTo>
                    <a:pt x="70" y="91"/>
                  </a:lnTo>
                  <a:lnTo>
                    <a:pt x="53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94">
              <a:extLst>
                <a:ext uri="{FF2B5EF4-FFF2-40B4-BE49-F238E27FC236}">
                  <a16:creationId xmlns:a16="http://schemas.microsoft.com/office/drawing/2014/main" id="{B6E0C7FA-8ACE-497F-8CC2-5A22CABDC0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264"/>
              <a:ext cx="29" cy="37"/>
            </a:xfrm>
            <a:custGeom>
              <a:avLst/>
              <a:gdLst>
                <a:gd name="T0" fmla="*/ 54 w 71"/>
                <a:gd name="T1" fmla="*/ 93 h 93"/>
                <a:gd name="T2" fmla="*/ 54 w 71"/>
                <a:gd name="T3" fmla="*/ 43 h 93"/>
                <a:gd name="T4" fmla="*/ 54 w 71"/>
                <a:gd name="T5" fmla="*/ 32 h 93"/>
                <a:gd name="T6" fmla="*/ 42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8 w 71"/>
                <a:gd name="T17" fmla="*/ 2 h 93"/>
                <a:gd name="T18" fmla="*/ 18 w 71"/>
                <a:gd name="T19" fmla="*/ 22 h 93"/>
                <a:gd name="T20" fmla="*/ 18 w 71"/>
                <a:gd name="T21" fmla="*/ 22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4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4" y="93"/>
                  </a:moveTo>
                  <a:lnTo>
                    <a:pt x="54" y="43"/>
                  </a:lnTo>
                  <a:lnTo>
                    <a:pt x="54" y="32"/>
                  </a:lnTo>
                  <a:cubicBezTo>
                    <a:pt x="53" y="23"/>
                    <a:pt x="52" y="17"/>
                    <a:pt x="42" y="17"/>
                  </a:cubicBezTo>
                  <a:cubicBezTo>
                    <a:pt x="25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4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95">
              <a:extLst>
                <a:ext uri="{FF2B5EF4-FFF2-40B4-BE49-F238E27FC236}">
                  <a16:creationId xmlns:a16="http://schemas.microsoft.com/office/drawing/2014/main" id="{BA02170A-935B-483B-B5B7-201481BF91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25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6 h 135"/>
                <a:gd name="T12" fmla="*/ 56 w 73"/>
                <a:gd name="T13" fmla="*/ 16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9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6"/>
                  </a:cubicBezTo>
                  <a:lnTo>
                    <a:pt x="56" y="16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9" y="37"/>
                    <a:pt x="19" y="48"/>
                  </a:cubicBezTo>
                  <a:cubicBezTo>
                    <a:pt x="19" y="60"/>
                    <a:pt x="21" y="81"/>
                    <a:pt x="36" y="81"/>
                  </a:cubicBezTo>
                  <a:cubicBezTo>
                    <a:pt x="52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96">
              <a:extLst>
                <a:ext uri="{FF2B5EF4-FFF2-40B4-BE49-F238E27FC236}">
                  <a16:creationId xmlns:a16="http://schemas.microsoft.com/office/drawing/2014/main" id="{F7675142-653D-4D98-A20C-462078244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7" y="2408"/>
              <a:ext cx="36" cy="53"/>
            </a:xfrm>
            <a:custGeom>
              <a:avLst/>
              <a:gdLst>
                <a:gd name="T0" fmla="*/ 0 w 88"/>
                <a:gd name="T1" fmla="*/ 132 h 132"/>
                <a:gd name="T2" fmla="*/ 0 w 88"/>
                <a:gd name="T3" fmla="*/ 116 h 132"/>
                <a:gd name="T4" fmla="*/ 63 w 88"/>
                <a:gd name="T5" fmla="*/ 15 h 132"/>
                <a:gd name="T6" fmla="*/ 3 w 88"/>
                <a:gd name="T7" fmla="*/ 15 h 132"/>
                <a:gd name="T8" fmla="*/ 3 w 88"/>
                <a:gd name="T9" fmla="*/ 0 h 132"/>
                <a:gd name="T10" fmla="*/ 85 w 88"/>
                <a:gd name="T11" fmla="*/ 0 h 132"/>
                <a:gd name="T12" fmla="*/ 85 w 88"/>
                <a:gd name="T13" fmla="*/ 15 h 132"/>
                <a:gd name="T14" fmla="*/ 22 w 88"/>
                <a:gd name="T15" fmla="*/ 116 h 132"/>
                <a:gd name="T16" fmla="*/ 88 w 88"/>
                <a:gd name="T17" fmla="*/ 116 h 132"/>
                <a:gd name="T18" fmla="*/ 88 w 88"/>
                <a:gd name="T19" fmla="*/ 132 h 132"/>
                <a:gd name="T20" fmla="*/ 0 w 88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32">
                  <a:moveTo>
                    <a:pt x="0" y="132"/>
                  </a:moveTo>
                  <a:lnTo>
                    <a:pt x="0" y="116"/>
                  </a:lnTo>
                  <a:lnTo>
                    <a:pt x="63" y="15"/>
                  </a:lnTo>
                  <a:lnTo>
                    <a:pt x="3" y="15"/>
                  </a:lnTo>
                  <a:lnTo>
                    <a:pt x="3" y="0"/>
                  </a:lnTo>
                  <a:lnTo>
                    <a:pt x="85" y="0"/>
                  </a:lnTo>
                  <a:lnTo>
                    <a:pt x="85" y="15"/>
                  </a:lnTo>
                  <a:lnTo>
                    <a:pt x="22" y="116"/>
                  </a:lnTo>
                  <a:lnTo>
                    <a:pt x="88" y="116"/>
                  </a:lnTo>
                  <a:lnTo>
                    <a:pt x="8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97">
              <a:extLst>
                <a:ext uri="{FF2B5EF4-FFF2-40B4-BE49-F238E27FC236}">
                  <a16:creationId xmlns:a16="http://schemas.microsoft.com/office/drawing/2014/main" id="{9A21E91E-92F8-4093-950A-165C3A9B10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1" y="2424"/>
              <a:ext cx="29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30" y="76"/>
                  </a:cubicBezTo>
                  <a:cubicBezTo>
                    <a:pt x="46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98">
              <a:extLst>
                <a:ext uri="{FF2B5EF4-FFF2-40B4-BE49-F238E27FC236}">
                  <a16:creationId xmlns:a16="http://schemas.microsoft.com/office/drawing/2014/main" id="{F3D714CC-C9A6-45A7-AC7A-C350D80F8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2408"/>
              <a:ext cx="30" cy="53"/>
            </a:xfrm>
            <a:custGeom>
              <a:avLst/>
              <a:gdLst>
                <a:gd name="T0" fmla="*/ 52 w 74"/>
                <a:gd name="T1" fmla="*/ 132 h 132"/>
                <a:gd name="T2" fmla="*/ 18 w 74"/>
                <a:gd name="T3" fmla="*/ 84 h 132"/>
                <a:gd name="T4" fmla="*/ 18 w 74"/>
                <a:gd name="T5" fmla="*/ 84 h 132"/>
                <a:gd name="T6" fmla="*/ 18 w 74"/>
                <a:gd name="T7" fmla="*/ 132 h 132"/>
                <a:gd name="T8" fmla="*/ 0 w 74"/>
                <a:gd name="T9" fmla="*/ 132 h 132"/>
                <a:gd name="T10" fmla="*/ 0 w 74"/>
                <a:gd name="T11" fmla="*/ 0 h 132"/>
                <a:gd name="T12" fmla="*/ 17 w 74"/>
                <a:gd name="T13" fmla="*/ 0 h 132"/>
                <a:gd name="T14" fmla="*/ 17 w 74"/>
                <a:gd name="T15" fmla="*/ 78 h 132"/>
                <a:gd name="T16" fmla="*/ 49 w 74"/>
                <a:gd name="T17" fmla="*/ 40 h 132"/>
                <a:gd name="T18" fmla="*/ 71 w 74"/>
                <a:gd name="T19" fmla="*/ 40 h 132"/>
                <a:gd name="T20" fmla="*/ 37 w 74"/>
                <a:gd name="T21" fmla="*/ 80 h 132"/>
                <a:gd name="T22" fmla="*/ 74 w 74"/>
                <a:gd name="T23" fmla="*/ 131 h 132"/>
                <a:gd name="T24" fmla="*/ 52 w 74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32">
                  <a:moveTo>
                    <a:pt x="52" y="132"/>
                  </a:moveTo>
                  <a:lnTo>
                    <a:pt x="18" y="84"/>
                  </a:lnTo>
                  <a:lnTo>
                    <a:pt x="18" y="84"/>
                  </a:lnTo>
                  <a:lnTo>
                    <a:pt x="18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78"/>
                  </a:lnTo>
                  <a:lnTo>
                    <a:pt x="49" y="40"/>
                  </a:lnTo>
                  <a:lnTo>
                    <a:pt x="71" y="40"/>
                  </a:lnTo>
                  <a:lnTo>
                    <a:pt x="37" y="80"/>
                  </a:lnTo>
                  <a:lnTo>
                    <a:pt x="74" y="131"/>
                  </a:lnTo>
                  <a:lnTo>
                    <a:pt x="52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99">
              <a:extLst>
                <a:ext uri="{FF2B5EF4-FFF2-40B4-BE49-F238E27FC236}">
                  <a16:creationId xmlns:a16="http://schemas.microsoft.com/office/drawing/2014/main" id="{1F80AA13-D015-471E-BE63-F423AD450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9" y="2424"/>
              <a:ext cx="28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7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8" y="70"/>
                    <a:pt x="20" y="76"/>
                    <a:pt x="30" y="76"/>
                  </a:cubicBezTo>
                  <a:cubicBezTo>
                    <a:pt x="47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100">
              <a:extLst>
                <a:ext uri="{FF2B5EF4-FFF2-40B4-BE49-F238E27FC236}">
                  <a16:creationId xmlns:a16="http://schemas.microsoft.com/office/drawing/2014/main" id="{97C9CFB4-635D-4956-A6EA-7E4CE4738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0" y="2423"/>
              <a:ext cx="29" cy="38"/>
            </a:xfrm>
            <a:custGeom>
              <a:avLst/>
              <a:gdLst>
                <a:gd name="T0" fmla="*/ 54 w 71"/>
                <a:gd name="T1" fmla="*/ 94 h 94"/>
                <a:gd name="T2" fmla="*/ 54 w 71"/>
                <a:gd name="T3" fmla="*/ 44 h 94"/>
                <a:gd name="T4" fmla="*/ 54 w 71"/>
                <a:gd name="T5" fmla="*/ 32 h 94"/>
                <a:gd name="T6" fmla="*/ 42 w 71"/>
                <a:gd name="T7" fmla="*/ 17 h 94"/>
                <a:gd name="T8" fmla="*/ 17 w 71"/>
                <a:gd name="T9" fmla="*/ 55 h 94"/>
                <a:gd name="T10" fmla="*/ 17 w 71"/>
                <a:gd name="T11" fmla="*/ 93 h 94"/>
                <a:gd name="T12" fmla="*/ 0 w 71"/>
                <a:gd name="T13" fmla="*/ 93 h 94"/>
                <a:gd name="T14" fmla="*/ 0 w 71"/>
                <a:gd name="T15" fmla="*/ 2 h 94"/>
                <a:gd name="T16" fmla="*/ 18 w 71"/>
                <a:gd name="T17" fmla="*/ 2 h 94"/>
                <a:gd name="T18" fmla="*/ 18 w 71"/>
                <a:gd name="T19" fmla="*/ 22 h 94"/>
                <a:gd name="T20" fmla="*/ 18 w 71"/>
                <a:gd name="T21" fmla="*/ 22 h 94"/>
                <a:gd name="T22" fmla="*/ 46 w 71"/>
                <a:gd name="T23" fmla="*/ 0 h 94"/>
                <a:gd name="T24" fmla="*/ 71 w 71"/>
                <a:gd name="T25" fmla="*/ 30 h 94"/>
                <a:gd name="T26" fmla="*/ 71 w 71"/>
                <a:gd name="T27" fmla="*/ 93 h 94"/>
                <a:gd name="T28" fmla="*/ 54 w 71"/>
                <a:gd name="T2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4"/>
                  </a:moveTo>
                  <a:lnTo>
                    <a:pt x="54" y="44"/>
                  </a:lnTo>
                  <a:lnTo>
                    <a:pt x="54" y="32"/>
                  </a:lnTo>
                  <a:cubicBezTo>
                    <a:pt x="54" y="24"/>
                    <a:pt x="52" y="17"/>
                    <a:pt x="42" y="17"/>
                  </a:cubicBezTo>
                  <a:cubicBezTo>
                    <a:pt x="25" y="17"/>
                    <a:pt x="17" y="41"/>
                    <a:pt x="17" y="55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3"/>
                  </a:lnTo>
                  <a:lnTo>
                    <a:pt x="54" y="9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101">
              <a:extLst>
                <a:ext uri="{FF2B5EF4-FFF2-40B4-BE49-F238E27FC236}">
                  <a16:creationId xmlns:a16="http://schemas.microsoft.com/office/drawing/2014/main" id="{06A0586A-3000-4830-9E9C-F686046983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8" y="2406"/>
              <a:ext cx="28" cy="55"/>
            </a:xfrm>
            <a:custGeom>
              <a:avLst/>
              <a:gdLst>
                <a:gd name="T0" fmla="*/ 16 w 70"/>
                <a:gd name="T1" fmla="*/ 135 h 135"/>
                <a:gd name="T2" fmla="*/ 16 w 70"/>
                <a:gd name="T3" fmla="*/ 57 h 135"/>
                <a:gd name="T4" fmla="*/ 0 w 70"/>
                <a:gd name="T5" fmla="*/ 57 h 135"/>
                <a:gd name="T6" fmla="*/ 0 w 70"/>
                <a:gd name="T7" fmla="*/ 43 h 135"/>
                <a:gd name="T8" fmla="*/ 16 w 70"/>
                <a:gd name="T9" fmla="*/ 43 h 135"/>
                <a:gd name="T10" fmla="*/ 16 w 70"/>
                <a:gd name="T11" fmla="*/ 33 h 135"/>
                <a:gd name="T12" fmla="*/ 51 w 70"/>
                <a:gd name="T13" fmla="*/ 1 h 135"/>
                <a:gd name="T14" fmla="*/ 70 w 70"/>
                <a:gd name="T15" fmla="*/ 2 h 135"/>
                <a:gd name="T16" fmla="*/ 70 w 70"/>
                <a:gd name="T17" fmla="*/ 17 h 135"/>
                <a:gd name="T18" fmla="*/ 51 w 70"/>
                <a:gd name="T19" fmla="*/ 14 h 135"/>
                <a:gd name="T20" fmla="*/ 34 w 70"/>
                <a:gd name="T21" fmla="*/ 34 h 135"/>
                <a:gd name="T22" fmla="*/ 34 w 70"/>
                <a:gd name="T23" fmla="*/ 43 h 135"/>
                <a:gd name="T24" fmla="*/ 61 w 70"/>
                <a:gd name="T25" fmla="*/ 43 h 135"/>
                <a:gd name="T26" fmla="*/ 61 w 70"/>
                <a:gd name="T27" fmla="*/ 56 h 135"/>
                <a:gd name="T28" fmla="*/ 34 w 70"/>
                <a:gd name="T29" fmla="*/ 56 h 135"/>
                <a:gd name="T30" fmla="*/ 34 w 70"/>
                <a:gd name="T31" fmla="*/ 134 h 135"/>
                <a:gd name="T32" fmla="*/ 16 w 70"/>
                <a:gd name="T3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35">
                  <a:moveTo>
                    <a:pt x="16" y="135"/>
                  </a:moveTo>
                  <a:lnTo>
                    <a:pt x="16" y="5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3"/>
                  </a:lnTo>
                  <a:cubicBezTo>
                    <a:pt x="16" y="10"/>
                    <a:pt x="29" y="1"/>
                    <a:pt x="51" y="1"/>
                  </a:cubicBezTo>
                  <a:cubicBezTo>
                    <a:pt x="57" y="0"/>
                    <a:pt x="63" y="1"/>
                    <a:pt x="70" y="2"/>
                  </a:cubicBezTo>
                  <a:lnTo>
                    <a:pt x="70" y="17"/>
                  </a:lnTo>
                  <a:cubicBezTo>
                    <a:pt x="64" y="15"/>
                    <a:pt x="58" y="14"/>
                    <a:pt x="51" y="14"/>
                  </a:cubicBezTo>
                  <a:cubicBezTo>
                    <a:pt x="39" y="14"/>
                    <a:pt x="34" y="23"/>
                    <a:pt x="34" y="34"/>
                  </a:cubicBezTo>
                  <a:lnTo>
                    <a:pt x="34" y="43"/>
                  </a:lnTo>
                  <a:lnTo>
                    <a:pt x="61" y="43"/>
                  </a:lnTo>
                  <a:lnTo>
                    <a:pt x="61" y="56"/>
                  </a:lnTo>
                  <a:lnTo>
                    <a:pt x="34" y="56"/>
                  </a:lnTo>
                  <a:lnTo>
                    <a:pt x="34" y="134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102">
              <a:extLst>
                <a:ext uri="{FF2B5EF4-FFF2-40B4-BE49-F238E27FC236}">
                  <a16:creationId xmlns:a16="http://schemas.microsoft.com/office/drawing/2014/main" id="{686F92CE-E4FC-4B0E-AAA5-306E9DAD4A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6" y="2411"/>
              <a:ext cx="24" cy="50"/>
            </a:xfrm>
            <a:custGeom>
              <a:avLst/>
              <a:gdLst>
                <a:gd name="T0" fmla="*/ 57 w 59"/>
                <a:gd name="T1" fmla="*/ 124 h 126"/>
                <a:gd name="T2" fmla="*/ 43 w 59"/>
                <a:gd name="T3" fmla="*/ 126 h 126"/>
                <a:gd name="T4" fmla="*/ 16 w 59"/>
                <a:gd name="T5" fmla="*/ 104 h 126"/>
                <a:gd name="T6" fmla="*/ 16 w 59"/>
                <a:gd name="T7" fmla="*/ 46 h 126"/>
                <a:gd name="T8" fmla="*/ 0 w 59"/>
                <a:gd name="T9" fmla="*/ 46 h 126"/>
                <a:gd name="T10" fmla="*/ 0 w 59"/>
                <a:gd name="T11" fmla="*/ 32 h 126"/>
                <a:gd name="T12" fmla="*/ 16 w 59"/>
                <a:gd name="T13" fmla="*/ 32 h 126"/>
                <a:gd name="T14" fmla="*/ 16 w 59"/>
                <a:gd name="T15" fmla="*/ 11 h 126"/>
                <a:gd name="T16" fmla="*/ 34 w 59"/>
                <a:gd name="T17" fmla="*/ 0 h 126"/>
                <a:gd name="T18" fmla="*/ 34 w 59"/>
                <a:gd name="T19" fmla="*/ 32 h 126"/>
                <a:gd name="T20" fmla="*/ 59 w 59"/>
                <a:gd name="T21" fmla="*/ 32 h 126"/>
                <a:gd name="T22" fmla="*/ 59 w 59"/>
                <a:gd name="T23" fmla="*/ 45 h 126"/>
                <a:gd name="T24" fmla="*/ 34 w 59"/>
                <a:gd name="T25" fmla="*/ 45 h 126"/>
                <a:gd name="T26" fmla="*/ 34 w 59"/>
                <a:gd name="T27" fmla="*/ 95 h 126"/>
                <a:gd name="T28" fmla="*/ 48 w 59"/>
                <a:gd name="T29" fmla="*/ 112 h 126"/>
                <a:gd name="T30" fmla="*/ 57 w 59"/>
                <a:gd name="T31" fmla="*/ 111 h 126"/>
                <a:gd name="T32" fmla="*/ 57 w 59"/>
                <a:gd name="T33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26">
                  <a:moveTo>
                    <a:pt x="57" y="124"/>
                  </a:moveTo>
                  <a:cubicBezTo>
                    <a:pt x="52" y="125"/>
                    <a:pt x="48" y="126"/>
                    <a:pt x="43" y="126"/>
                  </a:cubicBezTo>
                  <a:cubicBezTo>
                    <a:pt x="27" y="126"/>
                    <a:pt x="16" y="121"/>
                    <a:pt x="16" y="104"/>
                  </a:cubicBezTo>
                  <a:lnTo>
                    <a:pt x="16" y="46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11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59" y="32"/>
                  </a:lnTo>
                  <a:lnTo>
                    <a:pt x="59" y="45"/>
                  </a:lnTo>
                  <a:lnTo>
                    <a:pt x="34" y="45"/>
                  </a:lnTo>
                  <a:lnTo>
                    <a:pt x="34" y="95"/>
                  </a:lnTo>
                  <a:cubicBezTo>
                    <a:pt x="34" y="105"/>
                    <a:pt x="36" y="112"/>
                    <a:pt x="48" y="112"/>
                  </a:cubicBezTo>
                  <a:cubicBezTo>
                    <a:pt x="51" y="112"/>
                    <a:pt x="54" y="112"/>
                    <a:pt x="57" y="111"/>
                  </a:cubicBezTo>
                  <a:lnTo>
                    <a:pt x="57" y="12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103">
              <a:extLst>
                <a:ext uri="{FF2B5EF4-FFF2-40B4-BE49-F238E27FC236}">
                  <a16:creationId xmlns:a16="http://schemas.microsoft.com/office/drawing/2014/main" id="{F0EFE4D6-4212-4E10-B31D-7F8732E62A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5" y="2423"/>
              <a:ext cx="24" cy="38"/>
            </a:xfrm>
            <a:custGeom>
              <a:avLst/>
              <a:gdLst>
                <a:gd name="T0" fmla="*/ 0 w 59"/>
                <a:gd name="T1" fmla="*/ 76 h 95"/>
                <a:gd name="T2" fmla="*/ 23 w 59"/>
                <a:gd name="T3" fmla="*/ 81 h 95"/>
                <a:gd name="T4" fmla="*/ 42 w 59"/>
                <a:gd name="T5" fmla="*/ 70 h 95"/>
                <a:gd name="T6" fmla="*/ 0 w 59"/>
                <a:gd name="T7" fmla="*/ 25 h 95"/>
                <a:gd name="T8" fmla="*/ 32 w 59"/>
                <a:gd name="T9" fmla="*/ 0 h 95"/>
                <a:gd name="T10" fmla="*/ 53 w 59"/>
                <a:gd name="T11" fmla="*/ 3 h 95"/>
                <a:gd name="T12" fmla="*/ 53 w 59"/>
                <a:gd name="T13" fmla="*/ 19 h 95"/>
                <a:gd name="T14" fmla="*/ 32 w 59"/>
                <a:gd name="T15" fmla="*/ 13 h 95"/>
                <a:gd name="T16" fmla="*/ 17 w 59"/>
                <a:gd name="T17" fmla="*/ 23 h 95"/>
                <a:gd name="T18" fmla="*/ 59 w 59"/>
                <a:gd name="T19" fmla="*/ 68 h 95"/>
                <a:gd name="T20" fmla="*/ 25 w 59"/>
                <a:gd name="T21" fmla="*/ 95 h 95"/>
                <a:gd name="T22" fmla="*/ 0 w 59"/>
                <a:gd name="T23" fmla="*/ 92 h 95"/>
                <a:gd name="T24" fmla="*/ 0 w 59"/>
                <a:gd name="T25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5">
                  <a:moveTo>
                    <a:pt x="0" y="76"/>
                  </a:moveTo>
                  <a:cubicBezTo>
                    <a:pt x="7" y="79"/>
                    <a:pt x="15" y="81"/>
                    <a:pt x="23" y="81"/>
                  </a:cubicBezTo>
                  <a:cubicBezTo>
                    <a:pt x="31" y="81"/>
                    <a:pt x="42" y="80"/>
                    <a:pt x="42" y="70"/>
                  </a:cubicBezTo>
                  <a:cubicBezTo>
                    <a:pt x="42" y="54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0"/>
                    <a:pt x="46" y="1"/>
                    <a:pt x="53" y="3"/>
                  </a:cubicBezTo>
                  <a:lnTo>
                    <a:pt x="53" y="19"/>
                  </a:lnTo>
                  <a:cubicBezTo>
                    <a:pt x="47" y="15"/>
                    <a:pt x="39" y="14"/>
                    <a:pt x="32" y="13"/>
                  </a:cubicBezTo>
                  <a:cubicBezTo>
                    <a:pt x="27" y="13"/>
                    <a:pt x="17" y="16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5"/>
                    <a:pt x="25" y="95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104">
              <a:extLst>
                <a:ext uri="{FF2B5EF4-FFF2-40B4-BE49-F238E27FC236}">
                  <a16:creationId xmlns:a16="http://schemas.microsoft.com/office/drawing/2014/main" id="{7E41EC12-F99B-4504-988C-D0A3BAB28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5" y="2423"/>
              <a:ext cx="30" cy="54"/>
            </a:xfrm>
            <a:custGeom>
              <a:avLst/>
              <a:gdLst>
                <a:gd name="T0" fmla="*/ 57 w 74"/>
                <a:gd name="T1" fmla="*/ 135 h 135"/>
                <a:gd name="T2" fmla="*/ 57 w 74"/>
                <a:gd name="T3" fmla="*/ 81 h 135"/>
                <a:gd name="T4" fmla="*/ 57 w 74"/>
                <a:gd name="T5" fmla="*/ 81 h 135"/>
                <a:gd name="T6" fmla="*/ 32 w 74"/>
                <a:gd name="T7" fmla="*/ 96 h 135"/>
                <a:gd name="T8" fmla="*/ 0 w 74"/>
                <a:gd name="T9" fmla="*/ 47 h 135"/>
                <a:gd name="T10" fmla="*/ 31 w 74"/>
                <a:gd name="T11" fmla="*/ 0 h 135"/>
                <a:gd name="T12" fmla="*/ 56 w 74"/>
                <a:gd name="T13" fmla="*/ 15 h 135"/>
                <a:gd name="T14" fmla="*/ 56 w 74"/>
                <a:gd name="T15" fmla="*/ 15 h 135"/>
                <a:gd name="T16" fmla="*/ 56 w 74"/>
                <a:gd name="T17" fmla="*/ 2 h 135"/>
                <a:gd name="T18" fmla="*/ 74 w 74"/>
                <a:gd name="T19" fmla="*/ 2 h 135"/>
                <a:gd name="T20" fmla="*/ 74 w 74"/>
                <a:gd name="T21" fmla="*/ 135 h 135"/>
                <a:gd name="T22" fmla="*/ 57 w 74"/>
                <a:gd name="T23" fmla="*/ 135 h 135"/>
                <a:gd name="T24" fmla="*/ 57 w 74"/>
                <a:gd name="T25" fmla="*/ 48 h 135"/>
                <a:gd name="T26" fmla="*/ 37 w 74"/>
                <a:gd name="T27" fmla="*/ 14 h 135"/>
                <a:gd name="T28" fmla="*/ 19 w 74"/>
                <a:gd name="T29" fmla="*/ 48 h 135"/>
                <a:gd name="T30" fmla="*/ 37 w 74"/>
                <a:gd name="T31" fmla="*/ 82 h 135"/>
                <a:gd name="T32" fmla="*/ 57 w 74"/>
                <a:gd name="T33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35">
                  <a:moveTo>
                    <a:pt x="57" y="135"/>
                  </a:moveTo>
                  <a:lnTo>
                    <a:pt x="57" y="81"/>
                  </a:lnTo>
                  <a:lnTo>
                    <a:pt x="57" y="81"/>
                  </a:lnTo>
                  <a:cubicBezTo>
                    <a:pt x="52" y="90"/>
                    <a:pt x="43" y="96"/>
                    <a:pt x="32" y="96"/>
                  </a:cubicBezTo>
                  <a:cubicBezTo>
                    <a:pt x="6" y="96"/>
                    <a:pt x="0" y="67"/>
                    <a:pt x="0" y="47"/>
                  </a:cubicBezTo>
                  <a:cubicBezTo>
                    <a:pt x="0" y="26"/>
                    <a:pt x="6" y="0"/>
                    <a:pt x="31" y="0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2"/>
                  </a:lnTo>
                  <a:lnTo>
                    <a:pt x="74" y="2"/>
                  </a:lnTo>
                  <a:lnTo>
                    <a:pt x="74" y="135"/>
                  </a:lnTo>
                  <a:lnTo>
                    <a:pt x="57" y="135"/>
                  </a:lnTo>
                  <a:close/>
                  <a:moveTo>
                    <a:pt x="57" y="48"/>
                  </a:moveTo>
                  <a:cubicBezTo>
                    <a:pt x="57" y="37"/>
                    <a:pt x="52" y="14"/>
                    <a:pt x="37" y="14"/>
                  </a:cubicBezTo>
                  <a:cubicBezTo>
                    <a:pt x="21" y="14"/>
                    <a:pt x="19" y="36"/>
                    <a:pt x="19" y="48"/>
                  </a:cubicBezTo>
                  <a:cubicBezTo>
                    <a:pt x="19" y="60"/>
                    <a:pt x="20" y="82"/>
                    <a:pt x="37" y="82"/>
                  </a:cubicBezTo>
                  <a:cubicBezTo>
                    <a:pt x="53" y="82"/>
                    <a:pt x="57" y="61"/>
                    <a:pt x="57" y="48"/>
                  </a:cubicBez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105">
              <a:extLst>
                <a:ext uri="{FF2B5EF4-FFF2-40B4-BE49-F238E27FC236}">
                  <a16:creationId xmlns:a16="http://schemas.microsoft.com/office/drawing/2014/main" id="{643923C1-8602-4DA8-AEAD-636429B451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7" y="2424"/>
              <a:ext cx="29" cy="37"/>
            </a:xfrm>
            <a:custGeom>
              <a:avLst/>
              <a:gdLst>
                <a:gd name="T0" fmla="*/ 53 w 71"/>
                <a:gd name="T1" fmla="*/ 92 h 94"/>
                <a:gd name="T2" fmla="*/ 53 w 71"/>
                <a:gd name="T3" fmla="*/ 72 h 94"/>
                <a:gd name="T4" fmla="*/ 53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29 w 71"/>
                <a:gd name="T19" fmla="*/ 76 h 94"/>
                <a:gd name="T20" fmla="*/ 53 w 71"/>
                <a:gd name="T21" fmla="*/ 39 h 94"/>
                <a:gd name="T22" fmla="*/ 53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3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3" y="92"/>
                  </a:moveTo>
                  <a:lnTo>
                    <a:pt x="53" y="72"/>
                  </a:lnTo>
                  <a:lnTo>
                    <a:pt x="53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3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106">
              <a:extLst>
                <a:ext uri="{FF2B5EF4-FFF2-40B4-BE49-F238E27FC236}">
                  <a16:creationId xmlns:a16="http://schemas.microsoft.com/office/drawing/2014/main" id="{8E072F94-4411-468C-907D-6FF718FBFB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56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8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20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1" y="94"/>
                    <a:pt x="53" y="95"/>
                    <a:pt x="45" y="96"/>
                  </a:cubicBezTo>
                  <a:cubicBezTo>
                    <a:pt x="13" y="96"/>
                    <a:pt x="0" y="74"/>
                    <a:pt x="0" y="44"/>
                  </a:cubicBezTo>
                  <a:cubicBezTo>
                    <a:pt x="0" y="19"/>
                    <a:pt x="11" y="0"/>
                    <a:pt x="38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7" y="82"/>
                    <a:pt x="63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6" y="13"/>
                    <a:pt x="36" y="14"/>
                  </a:cubicBezTo>
                  <a:cubicBezTo>
                    <a:pt x="29" y="14"/>
                    <a:pt x="22" y="18"/>
                    <a:pt x="20" y="25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Rectangle 107">
              <a:extLst>
                <a:ext uri="{FF2B5EF4-FFF2-40B4-BE49-F238E27FC236}">
                  <a16:creationId xmlns:a16="http://schemas.microsoft.com/office/drawing/2014/main" id="{3CA05233-C65A-4C18-BC4D-628B0027A9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94" y="2408"/>
              <a:ext cx="8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108">
              <a:extLst>
                <a:ext uri="{FF2B5EF4-FFF2-40B4-BE49-F238E27FC236}">
                  <a16:creationId xmlns:a16="http://schemas.microsoft.com/office/drawing/2014/main" id="{6EDE392A-D101-45D9-89E5-0A02ADD0CC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6" y="2408"/>
              <a:ext cx="7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109">
              <a:extLst>
                <a:ext uri="{FF2B5EF4-FFF2-40B4-BE49-F238E27FC236}">
                  <a16:creationId xmlns:a16="http://schemas.microsoft.com/office/drawing/2014/main" id="{F9A6F832-07BC-4762-B1FD-0A70A89328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4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7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19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0" y="94"/>
                    <a:pt x="53" y="96"/>
                    <a:pt x="45" y="96"/>
                  </a:cubicBezTo>
                  <a:cubicBezTo>
                    <a:pt x="12" y="96"/>
                    <a:pt x="0" y="74"/>
                    <a:pt x="0" y="44"/>
                  </a:cubicBezTo>
                  <a:cubicBezTo>
                    <a:pt x="0" y="19"/>
                    <a:pt x="11" y="0"/>
                    <a:pt x="37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5" y="13"/>
                    <a:pt x="36" y="14"/>
                  </a:cubicBezTo>
                  <a:cubicBezTo>
                    <a:pt x="29" y="14"/>
                    <a:pt x="22" y="18"/>
                    <a:pt x="19" y="25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Rectangle 110">
              <a:extLst>
                <a:ext uri="{FF2B5EF4-FFF2-40B4-BE49-F238E27FC236}">
                  <a16:creationId xmlns:a16="http://schemas.microsoft.com/office/drawing/2014/main" id="{4A64DDB8-8ABF-4383-92AE-9E58C2A7F3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70" y="2450"/>
              <a:ext cx="10" cy="11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111">
              <a:extLst>
                <a:ext uri="{FF2B5EF4-FFF2-40B4-BE49-F238E27FC236}">
                  <a16:creationId xmlns:a16="http://schemas.microsoft.com/office/drawing/2014/main" id="{77411447-2030-4AAF-923C-219FB91FC9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5" y="2488"/>
              <a:ext cx="45" cy="38"/>
            </a:xfrm>
            <a:custGeom>
              <a:avLst/>
              <a:gdLst>
                <a:gd name="T0" fmla="*/ 80 w 113"/>
                <a:gd name="T1" fmla="*/ 94 h 94"/>
                <a:gd name="T2" fmla="*/ 57 w 113"/>
                <a:gd name="T3" fmla="*/ 19 h 94"/>
                <a:gd name="T4" fmla="*/ 57 w 113"/>
                <a:gd name="T5" fmla="*/ 19 h 94"/>
                <a:gd name="T6" fmla="*/ 33 w 113"/>
                <a:gd name="T7" fmla="*/ 94 h 94"/>
                <a:gd name="T8" fmla="*/ 18 w 113"/>
                <a:gd name="T9" fmla="*/ 94 h 94"/>
                <a:gd name="T10" fmla="*/ 0 w 113"/>
                <a:gd name="T11" fmla="*/ 0 h 94"/>
                <a:gd name="T12" fmla="*/ 13 w 113"/>
                <a:gd name="T13" fmla="*/ 0 h 94"/>
                <a:gd name="T14" fmla="*/ 27 w 113"/>
                <a:gd name="T15" fmla="*/ 75 h 94"/>
                <a:gd name="T16" fmla="*/ 27 w 113"/>
                <a:gd name="T17" fmla="*/ 75 h 94"/>
                <a:gd name="T18" fmla="*/ 50 w 113"/>
                <a:gd name="T19" fmla="*/ 0 h 94"/>
                <a:gd name="T20" fmla="*/ 63 w 113"/>
                <a:gd name="T21" fmla="*/ 0 h 94"/>
                <a:gd name="T22" fmla="*/ 86 w 113"/>
                <a:gd name="T23" fmla="*/ 75 h 94"/>
                <a:gd name="T24" fmla="*/ 86 w 113"/>
                <a:gd name="T25" fmla="*/ 75 h 94"/>
                <a:gd name="T26" fmla="*/ 100 w 113"/>
                <a:gd name="T27" fmla="*/ 0 h 94"/>
                <a:gd name="T28" fmla="*/ 113 w 113"/>
                <a:gd name="T29" fmla="*/ 0 h 94"/>
                <a:gd name="T30" fmla="*/ 95 w 113"/>
                <a:gd name="T31" fmla="*/ 94 h 94"/>
                <a:gd name="T32" fmla="*/ 80 w 113"/>
                <a:gd name="T3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94">
                  <a:moveTo>
                    <a:pt x="80" y="94"/>
                  </a:moveTo>
                  <a:lnTo>
                    <a:pt x="57" y="19"/>
                  </a:lnTo>
                  <a:lnTo>
                    <a:pt x="57" y="19"/>
                  </a:lnTo>
                  <a:lnTo>
                    <a:pt x="33" y="94"/>
                  </a:lnTo>
                  <a:lnTo>
                    <a:pt x="18" y="9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100" y="0"/>
                  </a:lnTo>
                  <a:lnTo>
                    <a:pt x="113" y="0"/>
                  </a:lnTo>
                  <a:lnTo>
                    <a:pt x="95" y="94"/>
                  </a:lnTo>
                  <a:lnTo>
                    <a:pt x="80" y="94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112">
              <a:extLst>
                <a:ext uri="{FF2B5EF4-FFF2-40B4-BE49-F238E27FC236}">
                  <a16:creationId xmlns:a16="http://schemas.microsoft.com/office/drawing/2014/main" id="{DD8CA94B-61A3-48BE-ABB0-F0371451B2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33" y="2499"/>
              <a:ext cx="21" cy="28"/>
            </a:xfrm>
            <a:custGeom>
              <a:avLst/>
              <a:gdLst>
                <a:gd name="T0" fmla="*/ 36 w 52"/>
                <a:gd name="T1" fmla="*/ 68 h 71"/>
                <a:gd name="T2" fmla="*/ 36 w 52"/>
                <a:gd name="T3" fmla="*/ 60 h 71"/>
                <a:gd name="T4" fmla="*/ 36 w 52"/>
                <a:gd name="T5" fmla="*/ 60 h 71"/>
                <a:gd name="T6" fmla="*/ 20 w 52"/>
                <a:gd name="T7" fmla="*/ 70 h 71"/>
                <a:gd name="T8" fmla="*/ 1 w 52"/>
                <a:gd name="T9" fmla="*/ 52 h 71"/>
                <a:gd name="T10" fmla="*/ 37 w 52"/>
                <a:gd name="T11" fmla="*/ 31 h 71"/>
                <a:gd name="T12" fmla="*/ 37 w 52"/>
                <a:gd name="T13" fmla="*/ 21 h 71"/>
                <a:gd name="T14" fmla="*/ 27 w 52"/>
                <a:gd name="T15" fmla="*/ 11 h 71"/>
                <a:gd name="T16" fmla="*/ 16 w 52"/>
                <a:gd name="T17" fmla="*/ 21 h 71"/>
                <a:gd name="T18" fmla="*/ 4 w 52"/>
                <a:gd name="T19" fmla="*/ 21 h 71"/>
                <a:gd name="T20" fmla="*/ 29 w 52"/>
                <a:gd name="T21" fmla="*/ 1 h 71"/>
                <a:gd name="T22" fmla="*/ 50 w 52"/>
                <a:gd name="T23" fmla="*/ 22 h 71"/>
                <a:gd name="T24" fmla="*/ 50 w 52"/>
                <a:gd name="T25" fmla="*/ 68 h 71"/>
                <a:gd name="T26" fmla="*/ 36 w 52"/>
                <a:gd name="T27" fmla="*/ 68 h 71"/>
                <a:gd name="T28" fmla="*/ 36 w 52"/>
                <a:gd name="T29" fmla="*/ 39 h 71"/>
                <a:gd name="T30" fmla="*/ 34 w 52"/>
                <a:gd name="T31" fmla="*/ 39 h 71"/>
                <a:gd name="T32" fmla="*/ 14 w 52"/>
                <a:gd name="T33" fmla="*/ 52 h 71"/>
                <a:gd name="T34" fmla="*/ 22 w 52"/>
                <a:gd name="T35" fmla="*/ 60 h 71"/>
                <a:gd name="T36" fmla="*/ 36 w 52"/>
                <a:gd name="T37" fmla="*/ 42 h 71"/>
                <a:gd name="T38" fmla="*/ 36 w 52"/>
                <a:gd name="T39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1">
                  <a:moveTo>
                    <a:pt x="36" y="68"/>
                  </a:moveTo>
                  <a:lnTo>
                    <a:pt x="36" y="60"/>
                  </a:lnTo>
                  <a:lnTo>
                    <a:pt x="36" y="60"/>
                  </a:lnTo>
                  <a:cubicBezTo>
                    <a:pt x="33" y="66"/>
                    <a:pt x="26" y="70"/>
                    <a:pt x="20" y="70"/>
                  </a:cubicBezTo>
                  <a:cubicBezTo>
                    <a:pt x="9" y="71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6" y="68"/>
                  </a:lnTo>
                  <a:close/>
                  <a:moveTo>
                    <a:pt x="36" y="39"/>
                  </a:moveTo>
                  <a:lnTo>
                    <a:pt x="34" y="39"/>
                  </a:lnTo>
                  <a:cubicBezTo>
                    <a:pt x="26" y="39"/>
                    <a:pt x="14" y="43"/>
                    <a:pt x="14" y="52"/>
                  </a:cubicBezTo>
                  <a:cubicBezTo>
                    <a:pt x="14" y="56"/>
                    <a:pt x="17" y="59"/>
                    <a:pt x="22" y="60"/>
                  </a:cubicBezTo>
                  <a:cubicBezTo>
                    <a:pt x="30" y="59"/>
                    <a:pt x="37" y="51"/>
                    <a:pt x="36" y="42"/>
                  </a:cubicBezTo>
                  <a:lnTo>
                    <a:pt x="36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113">
              <a:extLst>
                <a:ext uri="{FF2B5EF4-FFF2-40B4-BE49-F238E27FC236}">
                  <a16:creationId xmlns:a16="http://schemas.microsoft.com/office/drawing/2014/main" id="{F7F37437-EC45-459A-BD16-C23DF7FD7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0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0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2" y="59"/>
                    <a:pt x="17" y="59"/>
                  </a:cubicBezTo>
                  <a:cubicBezTo>
                    <a:pt x="23" y="59"/>
                    <a:pt x="30" y="58"/>
                    <a:pt x="30" y="51"/>
                  </a:cubicBezTo>
                  <a:cubicBezTo>
                    <a:pt x="30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114">
              <a:extLst>
                <a:ext uri="{FF2B5EF4-FFF2-40B4-BE49-F238E27FC236}">
                  <a16:creationId xmlns:a16="http://schemas.microsoft.com/office/drawing/2014/main" id="{F9C225C1-448A-4A9D-BF58-537AE9841C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1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1" y="59"/>
                    <a:pt x="17" y="59"/>
                  </a:cubicBezTo>
                  <a:cubicBezTo>
                    <a:pt x="23" y="59"/>
                    <a:pt x="31" y="58"/>
                    <a:pt x="31" y="51"/>
                  </a:cubicBezTo>
                  <a:cubicBezTo>
                    <a:pt x="31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115">
              <a:extLst>
                <a:ext uri="{FF2B5EF4-FFF2-40B4-BE49-F238E27FC236}">
                  <a16:creationId xmlns:a16="http://schemas.microsoft.com/office/drawing/2014/main" id="{BA47B41E-C24C-465F-9E2E-4813AC1DC0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3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3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50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6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116">
              <a:extLst>
                <a:ext uri="{FF2B5EF4-FFF2-40B4-BE49-F238E27FC236}">
                  <a16:creationId xmlns:a16="http://schemas.microsoft.com/office/drawing/2014/main" id="{01B7C2F7-3898-49CC-BE7C-730D39E103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0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117">
              <a:extLst>
                <a:ext uri="{FF2B5EF4-FFF2-40B4-BE49-F238E27FC236}">
                  <a16:creationId xmlns:a16="http://schemas.microsoft.com/office/drawing/2014/main" id="{83EE26F5-FBE5-4731-A627-9FA551705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4" y="2488"/>
              <a:ext cx="20" cy="39"/>
            </a:xfrm>
            <a:custGeom>
              <a:avLst/>
              <a:gdLst>
                <a:gd name="T0" fmla="*/ 12 w 50"/>
                <a:gd name="T1" fmla="*/ 96 h 97"/>
                <a:gd name="T2" fmla="*/ 12 w 50"/>
                <a:gd name="T3" fmla="*/ 41 h 97"/>
                <a:gd name="T4" fmla="*/ 0 w 50"/>
                <a:gd name="T5" fmla="*/ 41 h 97"/>
                <a:gd name="T6" fmla="*/ 0 w 50"/>
                <a:gd name="T7" fmla="*/ 31 h 97"/>
                <a:gd name="T8" fmla="*/ 12 w 50"/>
                <a:gd name="T9" fmla="*/ 31 h 97"/>
                <a:gd name="T10" fmla="*/ 12 w 50"/>
                <a:gd name="T11" fmla="*/ 24 h 97"/>
                <a:gd name="T12" fmla="*/ 37 w 50"/>
                <a:gd name="T13" fmla="*/ 0 h 97"/>
                <a:gd name="T14" fmla="*/ 50 w 50"/>
                <a:gd name="T15" fmla="*/ 2 h 97"/>
                <a:gd name="T16" fmla="*/ 50 w 50"/>
                <a:gd name="T17" fmla="*/ 12 h 97"/>
                <a:gd name="T18" fmla="*/ 38 w 50"/>
                <a:gd name="T19" fmla="*/ 10 h 97"/>
                <a:gd name="T20" fmla="*/ 25 w 50"/>
                <a:gd name="T21" fmla="*/ 25 h 97"/>
                <a:gd name="T22" fmla="*/ 25 w 50"/>
                <a:gd name="T23" fmla="*/ 31 h 97"/>
                <a:gd name="T24" fmla="*/ 45 w 50"/>
                <a:gd name="T25" fmla="*/ 31 h 97"/>
                <a:gd name="T26" fmla="*/ 45 w 50"/>
                <a:gd name="T27" fmla="*/ 41 h 97"/>
                <a:gd name="T28" fmla="*/ 24 w 50"/>
                <a:gd name="T29" fmla="*/ 41 h 97"/>
                <a:gd name="T30" fmla="*/ 24 w 50"/>
                <a:gd name="T31" fmla="*/ 97 h 97"/>
                <a:gd name="T32" fmla="*/ 12 w 50"/>
                <a:gd name="T33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97">
                  <a:moveTo>
                    <a:pt x="12" y="96"/>
                  </a:moveTo>
                  <a:lnTo>
                    <a:pt x="12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12" y="31"/>
                  </a:lnTo>
                  <a:lnTo>
                    <a:pt x="12" y="24"/>
                  </a:lnTo>
                  <a:cubicBezTo>
                    <a:pt x="12" y="7"/>
                    <a:pt x="21" y="0"/>
                    <a:pt x="37" y="0"/>
                  </a:cubicBezTo>
                  <a:cubicBezTo>
                    <a:pt x="41" y="0"/>
                    <a:pt x="46" y="1"/>
                    <a:pt x="50" y="2"/>
                  </a:cubicBezTo>
                  <a:lnTo>
                    <a:pt x="50" y="12"/>
                  </a:lnTo>
                  <a:cubicBezTo>
                    <a:pt x="46" y="11"/>
                    <a:pt x="42" y="10"/>
                    <a:pt x="38" y="10"/>
                  </a:cubicBezTo>
                  <a:cubicBezTo>
                    <a:pt x="29" y="10"/>
                    <a:pt x="25" y="17"/>
                    <a:pt x="25" y="25"/>
                  </a:cubicBezTo>
                  <a:lnTo>
                    <a:pt x="25" y="31"/>
                  </a:lnTo>
                  <a:lnTo>
                    <a:pt x="45" y="31"/>
                  </a:lnTo>
                  <a:lnTo>
                    <a:pt x="45" y="41"/>
                  </a:lnTo>
                  <a:lnTo>
                    <a:pt x="24" y="41"/>
                  </a:lnTo>
                  <a:lnTo>
                    <a:pt x="24" y="97"/>
                  </a:lnTo>
                  <a:lnTo>
                    <a:pt x="12" y="96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118">
              <a:extLst>
                <a:ext uri="{FF2B5EF4-FFF2-40B4-BE49-F238E27FC236}">
                  <a16:creationId xmlns:a16="http://schemas.microsoft.com/office/drawing/2014/main" id="{D2F7C418-3D03-4419-A2A6-0AF1631C0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87" y="2489"/>
              <a:ext cx="20" cy="38"/>
            </a:xfrm>
            <a:custGeom>
              <a:avLst/>
              <a:gdLst>
                <a:gd name="T0" fmla="*/ 39 w 51"/>
                <a:gd name="T1" fmla="*/ 93 h 95"/>
                <a:gd name="T2" fmla="*/ 39 w 51"/>
                <a:gd name="T3" fmla="*/ 79 h 95"/>
                <a:gd name="T4" fmla="*/ 39 w 51"/>
                <a:gd name="T5" fmla="*/ 79 h 95"/>
                <a:gd name="T6" fmla="*/ 18 w 51"/>
                <a:gd name="T7" fmla="*/ 95 h 95"/>
                <a:gd name="T8" fmla="*/ 0 w 51"/>
                <a:gd name="T9" fmla="*/ 73 h 95"/>
                <a:gd name="T10" fmla="*/ 0 w 51"/>
                <a:gd name="T11" fmla="*/ 28 h 95"/>
                <a:gd name="T12" fmla="*/ 13 w 51"/>
                <a:gd name="T13" fmla="*/ 28 h 95"/>
                <a:gd name="T14" fmla="*/ 13 w 51"/>
                <a:gd name="T15" fmla="*/ 64 h 95"/>
                <a:gd name="T16" fmla="*/ 13 w 51"/>
                <a:gd name="T17" fmla="*/ 72 h 95"/>
                <a:gd name="T18" fmla="*/ 21 w 51"/>
                <a:gd name="T19" fmla="*/ 83 h 95"/>
                <a:gd name="T20" fmla="*/ 39 w 51"/>
                <a:gd name="T21" fmla="*/ 56 h 95"/>
                <a:gd name="T22" fmla="*/ 39 w 51"/>
                <a:gd name="T23" fmla="*/ 28 h 95"/>
                <a:gd name="T24" fmla="*/ 51 w 51"/>
                <a:gd name="T25" fmla="*/ 28 h 95"/>
                <a:gd name="T26" fmla="*/ 51 w 51"/>
                <a:gd name="T27" fmla="*/ 93 h 95"/>
                <a:gd name="T28" fmla="*/ 39 w 51"/>
                <a:gd name="T29" fmla="*/ 93 h 95"/>
                <a:gd name="T30" fmla="*/ 3 w 51"/>
                <a:gd name="T31" fmla="*/ 15 h 95"/>
                <a:gd name="T32" fmla="*/ 3 w 51"/>
                <a:gd name="T33" fmla="*/ 0 h 95"/>
                <a:gd name="T34" fmla="*/ 20 w 51"/>
                <a:gd name="T35" fmla="*/ 0 h 95"/>
                <a:gd name="T36" fmla="*/ 20 w 51"/>
                <a:gd name="T37" fmla="*/ 15 h 95"/>
                <a:gd name="T38" fmla="*/ 3 w 51"/>
                <a:gd name="T39" fmla="*/ 15 h 95"/>
                <a:gd name="T40" fmla="*/ 32 w 51"/>
                <a:gd name="T41" fmla="*/ 15 h 95"/>
                <a:gd name="T42" fmla="*/ 32 w 51"/>
                <a:gd name="T43" fmla="*/ 0 h 95"/>
                <a:gd name="T44" fmla="*/ 49 w 51"/>
                <a:gd name="T45" fmla="*/ 0 h 95"/>
                <a:gd name="T46" fmla="*/ 49 w 51"/>
                <a:gd name="T47" fmla="*/ 15 h 95"/>
                <a:gd name="T48" fmla="*/ 32 w 51"/>
                <a:gd name="T49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95">
                  <a:moveTo>
                    <a:pt x="39" y="93"/>
                  </a:moveTo>
                  <a:lnTo>
                    <a:pt x="39" y="79"/>
                  </a:lnTo>
                  <a:lnTo>
                    <a:pt x="39" y="79"/>
                  </a:lnTo>
                  <a:cubicBezTo>
                    <a:pt x="36" y="89"/>
                    <a:pt x="27" y="95"/>
                    <a:pt x="18" y="95"/>
                  </a:cubicBezTo>
                  <a:cubicBezTo>
                    <a:pt x="5" y="95"/>
                    <a:pt x="0" y="85"/>
                    <a:pt x="0" y="73"/>
                  </a:cubicBezTo>
                  <a:lnTo>
                    <a:pt x="0" y="28"/>
                  </a:lnTo>
                  <a:lnTo>
                    <a:pt x="13" y="28"/>
                  </a:lnTo>
                  <a:lnTo>
                    <a:pt x="13" y="64"/>
                  </a:lnTo>
                  <a:lnTo>
                    <a:pt x="13" y="72"/>
                  </a:lnTo>
                  <a:cubicBezTo>
                    <a:pt x="13" y="78"/>
                    <a:pt x="14" y="83"/>
                    <a:pt x="21" y="83"/>
                  </a:cubicBezTo>
                  <a:cubicBezTo>
                    <a:pt x="34" y="83"/>
                    <a:pt x="39" y="65"/>
                    <a:pt x="39" y="56"/>
                  </a:cubicBezTo>
                  <a:lnTo>
                    <a:pt x="39" y="28"/>
                  </a:lnTo>
                  <a:lnTo>
                    <a:pt x="51" y="28"/>
                  </a:lnTo>
                  <a:lnTo>
                    <a:pt x="51" y="93"/>
                  </a:lnTo>
                  <a:lnTo>
                    <a:pt x="39" y="93"/>
                  </a:lnTo>
                  <a:close/>
                  <a:moveTo>
                    <a:pt x="3" y="15"/>
                  </a:moveTo>
                  <a:lnTo>
                    <a:pt x="3" y="0"/>
                  </a:lnTo>
                  <a:lnTo>
                    <a:pt x="20" y="0"/>
                  </a:lnTo>
                  <a:lnTo>
                    <a:pt x="20" y="15"/>
                  </a:lnTo>
                  <a:lnTo>
                    <a:pt x="3" y="15"/>
                  </a:lnTo>
                  <a:close/>
                  <a:moveTo>
                    <a:pt x="32" y="15"/>
                  </a:moveTo>
                  <a:lnTo>
                    <a:pt x="32" y="0"/>
                  </a:lnTo>
                  <a:lnTo>
                    <a:pt x="49" y="0"/>
                  </a:lnTo>
                  <a:lnTo>
                    <a:pt x="49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119">
              <a:extLst>
                <a:ext uri="{FF2B5EF4-FFF2-40B4-BE49-F238E27FC236}">
                  <a16:creationId xmlns:a16="http://schemas.microsoft.com/office/drawing/2014/main" id="{7837BC7C-2726-46FE-AE7B-E0B516626A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7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120">
              <a:extLst>
                <a:ext uri="{FF2B5EF4-FFF2-40B4-BE49-F238E27FC236}">
                  <a16:creationId xmlns:a16="http://schemas.microsoft.com/office/drawing/2014/main" id="{FD1DADBA-6B1A-4A89-A662-8216DC09B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2" y="2488"/>
              <a:ext cx="28" cy="39"/>
            </a:xfrm>
            <a:custGeom>
              <a:avLst/>
              <a:gdLst>
                <a:gd name="T0" fmla="*/ 56 w 70"/>
                <a:gd name="T1" fmla="*/ 53 h 98"/>
                <a:gd name="T2" fmla="*/ 36 w 70"/>
                <a:gd name="T3" fmla="*/ 53 h 98"/>
                <a:gd name="T4" fmla="*/ 36 w 70"/>
                <a:gd name="T5" fmla="*/ 42 h 98"/>
                <a:gd name="T6" fmla="*/ 70 w 70"/>
                <a:gd name="T7" fmla="*/ 42 h 98"/>
                <a:gd name="T8" fmla="*/ 70 w 70"/>
                <a:gd name="T9" fmla="*/ 89 h 98"/>
                <a:gd name="T10" fmla="*/ 40 w 70"/>
                <a:gd name="T11" fmla="*/ 98 h 98"/>
                <a:gd name="T12" fmla="*/ 0 w 70"/>
                <a:gd name="T13" fmla="*/ 46 h 98"/>
                <a:gd name="T14" fmla="*/ 38 w 70"/>
                <a:gd name="T15" fmla="*/ 0 h 98"/>
                <a:gd name="T16" fmla="*/ 69 w 70"/>
                <a:gd name="T17" fmla="*/ 27 h 98"/>
                <a:gd name="T18" fmla="*/ 54 w 70"/>
                <a:gd name="T19" fmla="*/ 27 h 98"/>
                <a:gd name="T20" fmla="*/ 37 w 70"/>
                <a:gd name="T21" fmla="*/ 11 h 98"/>
                <a:gd name="T22" fmla="*/ 15 w 70"/>
                <a:gd name="T23" fmla="*/ 46 h 98"/>
                <a:gd name="T24" fmla="*/ 40 w 70"/>
                <a:gd name="T25" fmla="*/ 87 h 98"/>
                <a:gd name="T26" fmla="*/ 56 w 70"/>
                <a:gd name="T27" fmla="*/ 83 h 98"/>
                <a:gd name="T28" fmla="*/ 56 w 70"/>
                <a:gd name="T29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8">
                  <a:moveTo>
                    <a:pt x="56" y="53"/>
                  </a:moveTo>
                  <a:lnTo>
                    <a:pt x="36" y="53"/>
                  </a:lnTo>
                  <a:lnTo>
                    <a:pt x="36" y="42"/>
                  </a:lnTo>
                  <a:lnTo>
                    <a:pt x="70" y="42"/>
                  </a:lnTo>
                  <a:lnTo>
                    <a:pt x="70" y="89"/>
                  </a:lnTo>
                  <a:cubicBezTo>
                    <a:pt x="61" y="95"/>
                    <a:pt x="51" y="98"/>
                    <a:pt x="40" y="98"/>
                  </a:cubicBezTo>
                  <a:cubicBezTo>
                    <a:pt x="9" y="98"/>
                    <a:pt x="0" y="73"/>
                    <a:pt x="0" y="46"/>
                  </a:cubicBezTo>
                  <a:cubicBezTo>
                    <a:pt x="0" y="21"/>
                    <a:pt x="9" y="0"/>
                    <a:pt x="38" y="0"/>
                  </a:cubicBezTo>
                  <a:cubicBezTo>
                    <a:pt x="54" y="0"/>
                    <a:pt x="69" y="8"/>
                    <a:pt x="69" y="27"/>
                  </a:cubicBezTo>
                  <a:lnTo>
                    <a:pt x="54" y="27"/>
                  </a:lnTo>
                  <a:cubicBezTo>
                    <a:pt x="54" y="18"/>
                    <a:pt x="46" y="10"/>
                    <a:pt x="37" y="11"/>
                  </a:cubicBezTo>
                  <a:cubicBezTo>
                    <a:pt x="18" y="11"/>
                    <a:pt x="15" y="31"/>
                    <a:pt x="15" y="46"/>
                  </a:cubicBezTo>
                  <a:cubicBezTo>
                    <a:pt x="15" y="63"/>
                    <a:pt x="17" y="87"/>
                    <a:pt x="40" y="87"/>
                  </a:cubicBezTo>
                  <a:cubicBezTo>
                    <a:pt x="46" y="87"/>
                    <a:pt x="51" y="86"/>
                    <a:pt x="56" y="83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121">
              <a:extLst>
                <a:ext uri="{FF2B5EF4-FFF2-40B4-BE49-F238E27FC236}">
                  <a16:creationId xmlns:a16="http://schemas.microsoft.com/office/drawing/2014/main" id="{BE833883-36DF-4F32-B955-117F8C95E6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86" y="2499"/>
              <a:ext cx="21" cy="28"/>
            </a:xfrm>
            <a:custGeom>
              <a:avLst/>
              <a:gdLst>
                <a:gd name="T0" fmla="*/ 49 w 53"/>
                <a:gd name="T1" fmla="*/ 67 h 69"/>
                <a:gd name="T2" fmla="*/ 33 w 53"/>
                <a:gd name="T3" fmla="*/ 69 h 69"/>
                <a:gd name="T4" fmla="*/ 0 w 53"/>
                <a:gd name="T5" fmla="*/ 31 h 69"/>
                <a:gd name="T6" fmla="*/ 27 w 53"/>
                <a:gd name="T7" fmla="*/ 0 h 69"/>
                <a:gd name="T8" fmla="*/ 51 w 53"/>
                <a:gd name="T9" fmla="*/ 27 h 69"/>
                <a:gd name="T10" fmla="*/ 51 w 53"/>
                <a:gd name="T11" fmla="*/ 30 h 69"/>
                <a:gd name="T12" fmla="*/ 13 w 53"/>
                <a:gd name="T13" fmla="*/ 30 h 69"/>
                <a:gd name="T14" fmla="*/ 37 w 53"/>
                <a:gd name="T15" fmla="*/ 59 h 69"/>
                <a:gd name="T16" fmla="*/ 50 w 53"/>
                <a:gd name="T17" fmla="*/ 57 h 69"/>
                <a:gd name="T18" fmla="*/ 49 w 53"/>
                <a:gd name="T19" fmla="*/ 67 h 69"/>
                <a:gd name="T20" fmla="*/ 38 w 53"/>
                <a:gd name="T21" fmla="*/ 22 h 69"/>
                <a:gd name="T22" fmla="*/ 26 w 53"/>
                <a:gd name="T23" fmla="*/ 10 h 69"/>
                <a:gd name="T24" fmla="*/ 13 w 53"/>
                <a:gd name="T25" fmla="*/ 18 h 69"/>
                <a:gd name="T26" fmla="*/ 12 w 53"/>
                <a:gd name="T27" fmla="*/ 22 h 69"/>
                <a:gd name="T28" fmla="*/ 38 w 53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3" y="12"/>
                    <a:pt x="51" y="27"/>
                  </a:cubicBezTo>
                  <a:lnTo>
                    <a:pt x="51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3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122">
              <a:extLst>
                <a:ext uri="{FF2B5EF4-FFF2-40B4-BE49-F238E27FC236}">
                  <a16:creationId xmlns:a16="http://schemas.microsoft.com/office/drawing/2014/main" id="{FAF1D8C4-F0ED-4FAE-AAC4-A7B834A67B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3" y="2499"/>
              <a:ext cx="21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4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4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123">
              <a:extLst>
                <a:ext uri="{FF2B5EF4-FFF2-40B4-BE49-F238E27FC236}">
                  <a16:creationId xmlns:a16="http://schemas.microsoft.com/office/drawing/2014/main" id="{7C595E2F-616C-48B7-BF1B-82A7E98E5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41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6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6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124">
              <a:extLst>
                <a:ext uri="{FF2B5EF4-FFF2-40B4-BE49-F238E27FC236}">
                  <a16:creationId xmlns:a16="http://schemas.microsoft.com/office/drawing/2014/main" id="{FD95683D-33AB-405E-8CA3-296356669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2 w 33"/>
                <a:gd name="T5" fmla="*/ 2 h 67"/>
                <a:gd name="T6" fmla="*/ 12 w 33"/>
                <a:gd name="T7" fmla="*/ 15 h 67"/>
                <a:gd name="T8" fmla="*/ 12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2" y="2"/>
                  </a:lnTo>
                  <a:lnTo>
                    <a:pt x="12" y="15"/>
                  </a:lnTo>
                  <a:lnTo>
                    <a:pt x="12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125">
              <a:extLst>
                <a:ext uri="{FF2B5EF4-FFF2-40B4-BE49-F238E27FC236}">
                  <a16:creationId xmlns:a16="http://schemas.microsoft.com/office/drawing/2014/main" id="{FB1C1169-467C-4ADE-B391-C2BB5E09C0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6" y="2499"/>
              <a:ext cx="21" cy="29"/>
            </a:xfrm>
            <a:custGeom>
              <a:avLst/>
              <a:gdLst>
                <a:gd name="T0" fmla="*/ 37 w 52"/>
                <a:gd name="T1" fmla="*/ 68 h 72"/>
                <a:gd name="T2" fmla="*/ 37 w 52"/>
                <a:gd name="T3" fmla="*/ 60 h 72"/>
                <a:gd name="T4" fmla="*/ 37 w 52"/>
                <a:gd name="T5" fmla="*/ 60 h 72"/>
                <a:gd name="T6" fmla="*/ 21 w 52"/>
                <a:gd name="T7" fmla="*/ 70 h 72"/>
                <a:gd name="T8" fmla="*/ 1 w 52"/>
                <a:gd name="T9" fmla="*/ 52 h 72"/>
                <a:gd name="T10" fmla="*/ 37 w 52"/>
                <a:gd name="T11" fmla="*/ 31 h 72"/>
                <a:gd name="T12" fmla="*/ 37 w 52"/>
                <a:gd name="T13" fmla="*/ 21 h 72"/>
                <a:gd name="T14" fmla="*/ 27 w 52"/>
                <a:gd name="T15" fmla="*/ 11 h 72"/>
                <a:gd name="T16" fmla="*/ 16 w 52"/>
                <a:gd name="T17" fmla="*/ 21 h 72"/>
                <a:gd name="T18" fmla="*/ 4 w 52"/>
                <a:gd name="T19" fmla="*/ 21 h 72"/>
                <a:gd name="T20" fmla="*/ 29 w 52"/>
                <a:gd name="T21" fmla="*/ 1 h 72"/>
                <a:gd name="T22" fmla="*/ 50 w 52"/>
                <a:gd name="T23" fmla="*/ 22 h 72"/>
                <a:gd name="T24" fmla="*/ 50 w 52"/>
                <a:gd name="T25" fmla="*/ 68 h 72"/>
                <a:gd name="T26" fmla="*/ 37 w 52"/>
                <a:gd name="T27" fmla="*/ 68 h 72"/>
                <a:gd name="T28" fmla="*/ 37 w 52"/>
                <a:gd name="T29" fmla="*/ 39 h 72"/>
                <a:gd name="T30" fmla="*/ 35 w 52"/>
                <a:gd name="T31" fmla="*/ 39 h 72"/>
                <a:gd name="T32" fmla="*/ 15 w 52"/>
                <a:gd name="T33" fmla="*/ 52 h 72"/>
                <a:gd name="T34" fmla="*/ 23 w 52"/>
                <a:gd name="T35" fmla="*/ 60 h 72"/>
                <a:gd name="T36" fmla="*/ 37 w 52"/>
                <a:gd name="T37" fmla="*/ 42 h 72"/>
                <a:gd name="T38" fmla="*/ 37 w 52"/>
                <a:gd name="T3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2">
                  <a:moveTo>
                    <a:pt x="37" y="68"/>
                  </a:moveTo>
                  <a:lnTo>
                    <a:pt x="37" y="60"/>
                  </a:lnTo>
                  <a:lnTo>
                    <a:pt x="37" y="60"/>
                  </a:lnTo>
                  <a:cubicBezTo>
                    <a:pt x="34" y="66"/>
                    <a:pt x="27" y="70"/>
                    <a:pt x="21" y="70"/>
                  </a:cubicBezTo>
                  <a:cubicBezTo>
                    <a:pt x="10" y="72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7" y="68"/>
                  </a:lnTo>
                  <a:close/>
                  <a:moveTo>
                    <a:pt x="37" y="39"/>
                  </a:moveTo>
                  <a:lnTo>
                    <a:pt x="35" y="39"/>
                  </a:lnTo>
                  <a:cubicBezTo>
                    <a:pt x="27" y="39"/>
                    <a:pt x="15" y="43"/>
                    <a:pt x="15" y="52"/>
                  </a:cubicBezTo>
                  <a:cubicBezTo>
                    <a:pt x="15" y="56"/>
                    <a:pt x="18" y="60"/>
                    <a:pt x="23" y="60"/>
                  </a:cubicBezTo>
                  <a:cubicBezTo>
                    <a:pt x="31" y="59"/>
                    <a:pt x="37" y="51"/>
                    <a:pt x="37" y="42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1BBC1A1-77C7-4DA4-B17A-95B7DA9B57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491"/>
              <a:ext cx="17" cy="36"/>
            </a:xfrm>
            <a:custGeom>
              <a:avLst/>
              <a:gdLst>
                <a:gd name="T0" fmla="*/ 42 w 43"/>
                <a:gd name="T1" fmla="*/ 89 h 90"/>
                <a:gd name="T2" fmla="*/ 32 w 43"/>
                <a:gd name="T3" fmla="*/ 90 h 90"/>
                <a:gd name="T4" fmla="*/ 12 w 43"/>
                <a:gd name="T5" fmla="*/ 74 h 90"/>
                <a:gd name="T6" fmla="*/ 12 w 43"/>
                <a:gd name="T7" fmla="*/ 33 h 90"/>
                <a:gd name="T8" fmla="*/ 0 w 43"/>
                <a:gd name="T9" fmla="*/ 33 h 90"/>
                <a:gd name="T10" fmla="*/ 0 w 43"/>
                <a:gd name="T11" fmla="*/ 23 h 90"/>
                <a:gd name="T12" fmla="*/ 12 w 43"/>
                <a:gd name="T13" fmla="*/ 23 h 90"/>
                <a:gd name="T14" fmla="*/ 12 w 43"/>
                <a:gd name="T15" fmla="*/ 8 h 90"/>
                <a:gd name="T16" fmla="*/ 25 w 43"/>
                <a:gd name="T17" fmla="*/ 0 h 90"/>
                <a:gd name="T18" fmla="*/ 25 w 43"/>
                <a:gd name="T19" fmla="*/ 23 h 90"/>
                <a:gd name="T20" fmla="*/ 43 w 43"/>
                <a:gd name="T21" fmla="*/ 23 h 90"/>
                <a:gd name="T22" fmla="*/ 43 w 43"/>
                <a:gd name="T23" fmla="*/ 33 h 90"/>
                <a:gd name="T24" fmla="*/ 25 w 43"/>
                <a:gd name="T25" fmla="*/ 33 h 90"/>
                <a:gd name="T26" fmla="*/ 25 w 43"/>
                <a:gd name="T27" fmla="*/ 68 h 90"/>
                <a:gd name="T28" fmla="*/ 35 w 43"/>
                <a:gd name="T29" fmla="*/ 80 h 90"/>
                <a:gd name="T30" fmla="*/ 42 w 43"/>
                <a:gd name="T31" fmla="*/ 79 h 90"/>
                <a:gd name="T32" fmla="*/ 42 w 43"/>
                <a:gd name="T33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0">
                  <a:moveTo>
                    <a:pt x="42" y="89"/>
                  </a:moveTo>
                  <a:cubicBezTo>
                    <a:pt x="38" y="90"/>
                    <a:pt x="35" y="90"/>
                    <a:pt x="32" y="90"/>
                  </a:cubicBezTo>
                  <a:cubicBezTo>
                    <a:pt x="20" y="90"/>
                    <a:pt x="12" y="86"/>
                    <a:pt x="12" y="74"/>
                  </a:cubicBezTo>
                  <a:lnTo>
                    <a:pt x="12" y="3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12" y="8"/>
                  </a:lnTo>
                  <a:lnTo>
                    <a:pt x="25" y="0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43" y="33"/>
                  </a:lnTo>
                  <a:lnTo>
                    <a:pt x="25" y="33"/>
                  </a:lnTo>
                  <a:lnTo>
                    <a:pt x="25" y="68"/>
                  </a:lnTo>
                  <a:cubicBezTo>
                    <a:pt x="25" y="75"/>
                    <a:pt x="26" y="80"/>
                    <a:pt x="35" y="80"/>
                  </a:cubicBezTo>
                  <a:cubicBezTo>
                    <a:pt x="37" y="80"/>
                    <a:pt x="39" y="80"/>
                    <a:pt x="42" y="79"/>
                  </a:cubicBezTo>
                  <a:lnTo>
                    <a:pt x="42" y="8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127">
              <a:extLst>
                <a:ext uri="{FF2B5EF4-FFF2-40B4-BE49-F238E27FC236}">
                  <a16:creationId xmlns:a16="http://schemas.microsoft.com/office/drawing/2014/main" id="{C2CE244D-104B-467E-9BAB-BED0E32F85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5" y="2488"/>
              <a:ext cx="6" cy="39"/>
            </a:xfrm>
            <a:custGeom>
              <a:avLst/>
              <a:gdLst>
                <a:gd name="T0" fmla="*/ 0 w 15"/>
                <a:gd name="T1" fmla="*/ 14 h 95"/>
                <a:gd name="T2" fmla="*/ 0 w 15"/>
                <a:gd name="T3" fmla="*/ 0 h 95"/>
                <a:gd name="T4" fmla="*/ 15 w 15"/>
                <a:gd name="T5" fmla="*/ 0 h 95"/>
                <a:gd name="T6" fmla="*/ 15 w 15"/>
                <a:gd name="T7" fmla="*/ 14 h 95"/>
                <a:gd name="T8" fmla="*/ 0 w 15"/>
                <a:gd name="T9" fmla="*/ 14 h 95"/>
                <a:gd name="T10" fmla="*/ 2 w 15"/>
                <a:gd name="T11" fmla="*/ 95 h 95"/>
                <a:gd name="T12" fmla="*/ 2 w 15"/>
                <a:gd name="T13" fmla="*/ 29 h 95"/>
                <a:gd name="T14" fmla="*/ 14 w 15"/>
                <a:gd name="T15" fmla="*/ 29 h 95"/>
                <a:gd name="T16" fmla="*/ 14 w 15"/>
                <a:gd name="T17" fmla="*/ 95 h 95"/>
                <a:gd name="T18" fmla="*/ 2 w 15"/>
                <a:gd name="T1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5">
                  <a:moveTo>
                    <a:pt x="0" y="1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close/>
                  <a:moveTo>
                    <a:pt x="2" y="95"/>
                  </a:moveTo>
                  <a:lnTo>
                    <a:pt x="2" y="29"/>
                  </a:lnTo>
                  <a:lnTo>
                    <a:pt x="14" y="29"/>
                  </a:lnTo>
                  <a:lnTo>
                    <a:pt x="14" y="95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6134A652-3408-46D6-86F1-5B3378F33C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48" y="2499"/>
              <a:ext cx="24" cy="28"/>
            </a:xfrm>
            <a:custGeom>
              <a:avLst/>
              <a:gdLst>
                <a:gd name="T0" fmla="*/ 0 w 59"/>
                <a:gd name="T1" fmla="*/ 35 h 69"/>
                <a:gd name="T2" fmla="*/ 29 w 59"/>
                <a:gd name="T3" fmla="*/ 0 h 69"/>
                <a:gd name="T4" fmla="*/ 59 w 59"/>
                <a:gd name="T5" fmla="*/ 35 h 69"/>
                <a:gd name="T6" fmla="*/ 30 w 59"/>
                <a:gd name="T7" fmla="*/ 69 h 69"/>
                <a:gd name="T8" fmla="*/ 0 w 59"/>
                <a:gd name="T9" fmla="*/ 35 h 69"/>
                <a:gd name="T10" fmla="*/ 45 w 59"/>
                <a:gd name="T11" fmla="*/ 35 h 69"/>
                <a:gd name="T12" fmla="*/ 29 w 59"/>
                <a:gd name="T13" fmla="*/ 10 h 69"/>
                <a:gd name="T14" fmla="*/ 14 w 59"/>
                <a:gd name="T15" fmla="*/ 35 h 69"/>
                <a:gd name="T16" fmla="*/ 29 w 59"/>
                <a:gd name="T17" fmla="*/ 60 h 69"/>
                <a:gd name="T18" fmla="*/ 45 w 59"/>
                <a:gd name="T19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9">
                  <a:moveTo>
                    <a:pt x="0" y="35"/>
                  </a:moveTo>
                  <a:cubicBezTo>
                    <a:pt x="0" y="16"/>
                    <a:pt x="8" y="0"/>
                    <a:pt x="29" y="0"/>
                  </a:cubicBezTo>
                  <a:cubicBezTo>
                    <a:pt x="50" y="0"/>
                    <a:pt x="59" y="16"/>
                    <a:pt x="59" y="35"/>
                  </a:cubicBezTo>
                  <a:cubicBezTo>
                    <a:pt x="59" y="54"/>
                    <a:pt x="51" y="69"/>
                    <a:pt x="30" y="69"/>
                  </a:cubicBezTo>
                  <a:cubicBezTo>
                    <a:pt x="9" y="69"/>
                    <a:pt x="0" y="54"/>
                    <a:pt x="0" y="35"/>
                  </a:cubicBezTo>
                  <a:close/>
                  <a:moveTo>
                    <a:pt x="45" y="35"/>
                  </a:moveTo>
                  <a:cubicBezTo>
                    <a:pt x="45" y="24"/>
                    <a:pt x="43" y="10"/>
                    <a:pt x="29" y="10"/>
                  </a:cubicBezTo>
                  <a:cubicBezTo>
                    <a:pt x="16" y="10"/>
                    <a:pt x="14" y="24"/>
                    <a:pt x="14" y="35"/>
                  </a:cubicBezTo>
                  <a:cubicBezTo>
                    <a:pt x="14" y="46"/>
                    <a:pt x="16" y="60"/>
                    <a:pt x="29" y="60"/>
                  </a:cubicBezTo>
                  <a:cubicBezTo>
                    <a:pt x="43" y="60"/>
                    <a:pt x="45" y="45"/>
                    <a:pt x="45" y="35"/>
                  </a:cubicBez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E9798E4A-EDFF-49DF-B858-B7C2F46E0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9" y="2499"/>
              <a:ext cx="20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130">
              <a:extLst>
                <a:ext uri="{FF2B5EF4-FFF2-40B4-BE49-F238E27FC236}">
                  <a16:creationId xmlns:a16="http://schemas.microsoft.com/office/drawing/2014/main" id="{17301126-43D0-4B9B-8EB7-F5482EDD1E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6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131">
              <a:extLst>
                <a:ext uri="{FF2B5EF4-FFF2-40B4-BE49-F238E27FC236}">
                  <a16:creationId xmlns:a16="http://schemas.microsoft.com/office/drawing/2014/main" id="{86B4CFFA-C9BE-4CB0-ACA4-47C2ED5E9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4" y="2499"/>
              <a:ext cx="20" cy="27"/>
            </a:xfrm>
            <a:custGeom>
              <a:avLst/>
              <a:gdLst>
                <a:gd name="T0" fmla="*/ 38 w 51"/>
                <a:gd name="T1" fmla="*/ 67 h 67"/>
                <a:gd name="T2" fmla="*/ 38 w 51"/>
                <a:gd name="T3" fmla="*/ 32 h 67"/>
                <a:gd name="T4" fmla="*/ 38 w 51"/>
                <a:gd name="T5" fmla="*/ 24 h 67"/>
                <a:gd name="T6" fmla="*/ 30 w 51"/>
                <a:gd name="T7" fmla="*/ 13 h 67"/>
                <a:gd name="T8" fmla="*/ 12 w 51"/>
                <a:gd name="T9" fmla="*/ 40 h 67"/>
                <a:gd name="T10" fmla="*/ 12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2 w 51"/>
                <a:gd name="T17" fmla="*/ 2 h 67"/>
                <a:gd name="T18" fmla="*/ 12 w 51"/>
                <a:gd name="T19" fmla="*/ 16 h 67"/>
                <a:gd name="T20" fmla="*/ 12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8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8" y="67"/>
                  </a:moveTo>
                  <a:lnTo>
                    <a:pt x="38" y="32"/>
                  </a:lnTo>
                  <a:lnTo>
                    <a:pt x="38" y="24"/>
                  </a:lnTo>
                  <a:cubicBezTo>
                    <a:pt x="38" y="17"/>
                    <a:pt x="37" y="13"/>
                    <a:pt x="30" y="13"/>
                  </a:cubicBezTo>
                  <a:cubicBezTo>
                    <a:pt x="17" y="13"/>
                    <a:pt x="12" y="30"/>
                    <a:pt x="12" y="40"/>
                  </a:cubicBezTo>
                  <a:lnTo>
                    <a:pt x="12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16"/>
                  </a:lnTo>
                  <a:lnTo>
                    <a:pt x="12" y="16"/>
                  </a:lnTo>
                  <a:cubicBezTo>
                    <a:pt x="15" y="7"/>
                    <a:pt x="23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8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2A372F3B-4EAA-1382-D96A-5B0004DB88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4508500"/>
            <a:ext cx="9144000" cy="635000"/>
          </a:xfrm>
          <a:prstGeom prst="rect">
            <a:avLst/>
          </a:prstGeom>
        </p:spPr>
      </p:pic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03CDBF66-7D54-F29C-C949-51C99105F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4129CE7-ECE9-E918-A3B6-E522AAA8E9EE}"/>
              </a:ext>
            </a:extLst>
          </p:cNvPr>
          <p:cNvSpPr txBox="1"/>
          <p:nvPr userDrawn="1"/>
        </p:nvSpPr>
        <p:spPr>
          <a:xfrm>
            <a:off x="823356" y="4897279"/>
            <a:ext cx="720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u="none" kern="1200" spc="50" baseline="0" dirty="0">
                <a:solidFill>
                  <a:srgbClr val="00589C"/>
                </a:solidFill>
                <a:latin typeface="Arial" charset="0"/>
                <a:ea typeface="ＭＳ Ｐゴシック" charset="0"/>
                <a:cs typeface="Rotis SemiSans Std Light"/>
              </a:rPr>
              <a:t>©  Zweckverband Bodensee-Wasserversorgung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74" r:id="rId2"/>
    <p:sldLayoutId id="2147483837" r:id="rId3"/>
    <p:sldLayoutId id="2147483860" r:id="rId4"/>
    <p:sldLayoutId id="2147483875" r:id="rId5"/>
  </p:sldLayoutIdLst>
  <p:hf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5pPr>
      <a:lvl6pPr marL="45714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287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431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57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080F"/>
        </a:buClr>
        <a:buSzPct val="90000"/>
        <a:buFont typeface="Arial" panose="020B0604020202020204" pitchFamily="34" charset="0"/>
        <a:buNone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1pPr>
      <a:lvl2pPr marL="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2pPr>
      <a:lvl3pPr marL="36000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3pPr>
      <a:lvl4pPr marL="534988" marR="0" indent="-176213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4pPr>
      <a:lvl5pPr marL="719138" marR="0" indent="-18415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5pPr>
      <a:lvl6pPr marL="890588" marR="0" indent="-17462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6pPr>
      <a:lvl7pPr marL="1071563" marR="0" indent="-18097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7pPr>
      <a:lvl8pPr marL="3519053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76197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1" userDrawn="1">
          <p15:clr>
            <a:srgbClr val="F26B43"/>
          </p15:clr>
        </p15:guide>
        <p15:guide id="2" pos="2540" userDrawn="1">
          <p15:clr>
            <a:srgbClr val="A4A3A4"/>
          </p15:clr>
        </p15:guide>
        <p15:guide id="3" pos="226" userDrawn="1">
          <p15:clr>
            <a:srgbClr val="547EBF"/>
          </p15:clr>
        </p15:guide>
        <p15:guide id="4" pos="4853" userDrawn="1">
          <p15:clr>
            <a:srgbClr val="547EBF"/>
          </p15:clr>
        </p15:guide>
        <p15:guide id="5" pos="5080" userDrawn="1">
          <p15:clr>
            <a:srgbClr val="547EBF"/>
          </p15:clr>
        </p15:guide>
        <p15:guide id="6" pos="2653" userDrawn="1">
          <p15:clr>
            <a:srgbClr val="FDE53C"/>
          </p15:clr>
        </p15:guide>
        <p15:guide id="7" pos="2426" userDrawn="1">
          <p15:clr>
            <a:srgbClr val="FDE53C"/>
          </p15:clr>
        </p15:guide>
        <p15:guide id="9" orient="horz" pos="2799" userDrawn="1">
          <p15:clr>
            <a:srgbClr val="547EBF"/>
          </p15:clr>
        </p15:guide>
        <p15:guide id="10" orient="horz" pos="282" userDrawn="1">
          <p15:clr>
            <a:srgbClr val="F26B43"/>
          </p15:clr>
        </p15:guide>
        <p15:guide id="11" orient="horz" pos="599" userDrawn="1">
          <p15:clr>
            <a:srgbClr val="F26B43"/>
          </p15:clr>
        </p15:guide>
        <p15:guide id="12" orient="horz" pos="509" userDrawn="1">
          <p15:clr>
            <a:srgbClr val="A4A3A4"/>
          </p15:clr>
        </p15:guide>
        <p15:guide id="13" orient="horz" pos="231" userDrawn="1">
          <p15:clr>
            <a:srgbClr val="A4A3A4"/>
          </p15:clr>
        </p15:guide>
        <p15:guide id="14" orient="horz" pos="571" userDrawn="1">
          <p15:clr>
            <a:srgbClr val="A4A3A4"/>
          </p15:clr>
        </p15:guide>
        <p15:guide id="15" orient="horz" pos="667" userDrawn="1">
          <p15:clr>
            <a:srgbClr val="FDE53C"/>
          </p15:clr>
        </p15:guide>
        <p15:guide id="16" orient="horz" pos="531" userDrawn="1">
          <p15:clr>
            <a:srgbClr val="FDE53C"/>
          </p15:clr>
        </p15:guide>
        <p15:guide id="17" orient="horz" pos="826" userDrawn="1">
          <p15:clr>
            <a:srgbClr val="FDE53C"/>
          </p15:clr>
        </p15:guide>
        <p15:guide id="18" orient="horz" pos="802" userDrawn="1">
          <p15:clr>
            <a:srgbClr val="FDE53C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DFD9A423-93C6-4145-8F96-ADD3F648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6B7C19D-4733-47D7-AF65-2376D81CC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09225"/>
            <a:ext cx="7347552" cy="35367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</a:rPr>
              <a:t>Siebte Ebene</a:t>
            </a:r>
          </a:p>
        </p:txBody>
      </p:sp>
      <p:grpSp>
        <p:nvGrpSpPr>
          <p:cNvPr id="144" name="Group 69">
            <a:extLst>
              <a:ext uri="{FF2B5EF4-FFF2-40B4-BE49-F238E27FC236}">
                <a16:creationId xmlns:a16="http://schemas.microsoft.com/office/drawing/2014/main" id="{E51A7160-1BEF-4998-8FE4-442AA28686E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071200" y="165600"/>
            <a:ext cx="928800" cy="897315"/>
            <a:chOff x="5083" y="1961"/>
            <a:chExt cx="590" cy="570"/>
          </a:xfrm>
        </p:grpSpPr>
        <p:sp>
          <p:nvSpPr>
            <p:cNvPr id="145" name="AutoShape 68">
              <a:extLst>
                <a:ext uri="{FF2B5EF4-FFF2-40B4-BE49-F238E27FC236}">
                  <a16:creationId xmlns:a16="http://schemas.microsoft.com/office/drawing/2014/main" id="{C54EF2F4-08ED-414C-B352-C77AFCB38B2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083" y="1961"/>
              <a:ext cx="590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70">
              <a:extLst>
                <a:ext uri="{FF2B5EF4-FFF2-40B4-BE49-F238E27FC236}">
                  <a16:creationId xmlns:a16="http://schemas.microsoft.com/office/drawing/2014/main" id="{85913D40-0F10-4D0A-8835-78627EB551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8" y="1959"/>
              <a:ext cx="493" cy="277"/>
            </a:xfrm>
            <a:custGeom>
              <a:avLst/>
              <a:gdLst>
                <a:gd name="T0" fmla="*/ 666 w 1222"/>
                <a:gd name="T1" fmla="*/ 303 h 688"/>
                <a:gd name="T2" fmla="*/ 747 w 1222"/>
                <a:gd name="T3" fmla="*/ 289 h 688"/>
                <a:gd name="T4" fmla="*/ 834 w 1222"/>
                <a:gd name="T5" fmla="*/ 317 h 688"/>
                <a:gd name="T6" fmla="*/ 895 w 1222"/>
                <a:gd name="T7" fmla="*/ 379 h 688"/>
                <a:gd name="T8" fmla="*/ 972 w 1222"/>
                <a:gd name="T9" fmla="*/ 444 h 688"/>
                <a:gd name="T10" fmla="*/ 1085 w 1222"/>
                <a:gd name="T11" fmla="*/ 497 h 688"/>
                <a:gd name="T12" fmla="*/ 1205 w 1222"/>
                <a:gd name="T13" fmla="*/ 589 h 688"/>
                <a:gd name="T14" fmla="*/ 1058 w 1222"/>
                <a:gd name="T15" fmla="*/ 608 h 688"/>
                <a:gd name="T16" fmla="*/ 927 w 1222"/>
                <a:gd name="T17" fmla="*/ 640 h 688"/>
                <a:gd name="T18" fmla="*/ 782 w 1222"/>
                <a:gd name="T19" fmla="*/ 588 h 688"/>
                <a:gd name="T20" fmla="*/ 718 w 1222"/>
                <a:gd name="T21" fmla="*/ 518 h 688"/>
                <a:gd name="T22" fmla="*/ 623 w 1222"/>
                <a:gd name="T23" fmla="*/ 425 h 688"/>
                <a:gd name="T24" fmla="*/ 460 w 1222"/>
                <a:gd name="T25" fmla="*/ 331 h 688"/>
                <a:gd name="T26" fmla="*/ 392 w 1222"/>
                <a:gd name="T27" fmla="*/ 306 h 688"/>
                <a:gd name="T28" fmla="*/ 173 w 1222"/>
                <a:gd name="T29" fmla="*/ 315 h 688"/>
                <a:gd name="T30" fmla="*/ 39 w 1222"/>
                <a:gd name="T31" fmla="*/ 328 h 688"/>
                <a:gd name="T32" fmla="*/ 214 w 1222"/>
                <a:gd name="T33" fmla="*/ 246 h 688"/>
                <a:gd name="T34" fmla="*/ 132 w 1222"/>
                <a:gd name="T35" fmla="*/ 173 h 688"/>
                <a:gd name="T36" fmla="*/ 270 w 1222"/>
                <a:gd name="T37" fmla="*/ 194 h 688"/>
                <a:gd name="T38" fmla="*/ 353 w 1222"/>
                <a:gd name="T39" fmla="*/ 253 h 688"/>
                <a:gd name="T40" fmla="*/ 417 w 1222"/>
                <a:gd name="T41" fmla="*/ 289 h 688"/>
                <a:gd name="T42" fmla="*/ 487 w 1222"/>
                <a:gd name="T43" fmla="*/ 282 h 688"/>
                <a:gd name="T44" fmla="*/ 441 w 1222"/>
                <a:gd name="T45" fmla="*/ 196 h 688"/>
                <a:gd name="T46" fmla="*/ 305 w 1222"/>
                <a:gd name="T47" fmla="*/ 89 h 688"/>
                <a:gd name="T48" fmla="*/ 260 w 1222"/>
                <a:gd name="T49" fmla="*/ 4 h 688"/>
                <a:gd name="T50" fmla="*/ 380 w 1222"/>
                <a:gd name="T51" fmla="*/ 84 h 688"/>
                <a:gd name="T52" fmla="*/ 507 w 1222"/>
                <a:gd name="T53" fmla="*/ 181 h 688"/>
                <a:gd name="T54" fmla="*/ 666 w 1222"/>
                <a:gd name="T55" fmla="*/ 30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2" h="688">
                  <a:moveTo>
                    <a:pt x="666" y="303"/>
                  </a:moveTo>
                  <a:cubicBezTo>
                    <a:pt x="698" y="310"/>
                    <a:pt x="723" y="279"/>
                    <a:pt x="747" y="289"/>
                  </a:cubicBezTo>
                  <a:cubicBezTo>
                    <a:pt x="770" y="298"/>
                    <a:pt x="791" y="316"/>
                    <a:pt x="834" y="317"/>
                  </a:cubicBezTo>
                  <a:cubicBezTo>
                    <a:pt x="877" y="318"/>
                    <a:pt x="882" y="357"/>
                    <a:pt x="895" y="379"/>
                  </a:cubicBezTo>
                  <a:cubicBezTo>
                    <a:pt x="907" y="400"/>
                    <a:pt x="931" y="446"/>
                    <a:pt x="972" y="444"/>
                  </a:cubicBezTo>
                  <a:cubicBezTo>
                    <a:pt x="1013" y="443"/>
                    <a:pt x="1017" y="485"/>
                    <a:pt x="1085" y="497"/>
                  </a:cubicBezTo>
                  <a:cubicBezTo>
                    <a:pt x="1152" y="509"/>
                    <a:pt x="1222" y="555"/>
                    <a:pt x="1205" y="589"/>
                  </a:cubicBezTo>
                  <a:cubicBezTo>
                    <a:pt x="1187" y="622"/>
                    <a:pt x="1122" y="567"/>
                    <a:pt x="1058" y="608"/>
                  </a:cubicBezTo>
                  <a:cubicBezTo>
                    <a:pt x="994" y="650"/>
                    <a:pt x="968" y="593"/>
                    <a:pt x="927" y="640"/>
                  </a:cubicBezTo>
                  <a:cubicBezTo>
                    <a:pt x="886" y="688"/>
                    <a:pt x="823" y="630"/>
                    <a:pt x="782" y="588"/>
                  </a:cubicBezTo>
                  <a:cubicBezTo>
                    <a:pt x="742" y="546"/>
                    <a:pt x="722" y="539"/>
                    <a:pt x="718" y="518"/>
                  </a:cubicBezTo>
                  <a:cubicBezTo>
                    <a:pt x="715" y="497"/>
                    <a:pt x="690" y="472"/>
                    <a:pt x="623" y="425"/>
                  </a:cubicBezTo>
                  <a:cubicBezTo>
                    <a:pt x="556" y="378"/>
                    <a:pt x="480" y="354"/>
                    <a:pt x="460" y="331"/>
                  </a:cubicBezTo>
                  <a:cubicBezTo>
                    <a:pt x="440" y="308"/>
                    <a:pt x="431" y="302"/>
                    <a:pt x="392" y="306"/>
                  </a:cubicBezTo>
                  <a:cubicBezTo>
                    <a:pt x="348" y="310"/>
                    <a:pt x="273" y="266"/>
                    <a:pt x="173" y="315"/>
                  </a:cubicBezTo>
                  <a:cubicBezTo>
                    <a:pt x="73" y="364"/>
                    <a:pt x="0" y="327"/>
                    <a:pt x="39" y="328"/>
                  </a:cubicBezTo>
                  <a:cubicBezTo>
                    <a:pt x="78" y="329"/>
                    <a:pt x="226" y="291"/>
                    <a:pt x="214" y="246"/>
                  </a:cubicBezTo>
                  <a:cubicBezTo>
                    <a:pt x="201" y="201"/>
                    <a:pt x="106" y="202"/>
                    <a:pt x="132" y="173"/>
                  </a:cubicBezTo>
                  <a:cubicBezTo>
                    <a:pt x="159" y="143"/>
                    <a:pt x="247" y="182"/>
                    <a:pt x="270" y="194"/>
                  </a:cubicBezTo>
                  <a:cubicBezTo>
                    <a:pt x="292" y="206"/>
                    <a:pt x="340" y="228"/>
                    <a:pt x="353" y="253"/>
                  </a:cubicBezTo>
                  <a:cubicBezTo>
                    <a:pt x="366" y="277"/>
                    <a:pt x="370" y="292"/>
                    <a:pt x="417" y="289"/>
                  </a:cubicBezTo>
                  <a:cubicBezTo>
                    <a:pt x="465" y="286"/>
                    <a:pt x="492" y="320"/>
                    <a:pt x="487" y="282"/>
                  </a:cubicBezTo>
                  <a:cubicBezTo>
                    <a:pt x="482" y="243"/>
                    <a:pt x="450" y="239"/>
                    <a:pt x="441" y="196"/>
                  </a:cubicBezTo>
                  <a:cubicBezTo>
                    <a:pt x="432" y="154"/>
                    <a:pt x="361" y="133"/>
                    <a:pt x="305" y="89"/>
                  </a:cubicBezTo>
                  <a:cubicBezTo>
                    <a:pt x="249" y="45"/>
                    <a:pt x="235" y="0"/>
                    <a:pt x="260" y="4"/>
                  </a:cubicBezTo>
                  <a:cubicBezTo>
                    <a:pt x="285" y="8"/>
                    <a:pt x="332" y="56"/>
                    <a:pt x="380" y="84"/>
                  </a:cubicBezTo>
                  <a:cubicBezTo>
                    <a:pt x="429" y="113"/>
                    <a:pt x="495" y="151"/>
                    <a:pt x="507" y="181"/>
                  </a:cubicBezTo>
                  <a:cubicBezTo>
                    <a:pt x="518" y="211"/>
                    <a:pt x="627" y="294"/>
                    <a:pt x="666" y="303"/>
                  </a:cubicBezTo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71">
              <a:extLst>
                <a:ext uri="{FF2B5EF4-FFF2-40B4-BE49-F238E27FC236}">
                  <a16:creationId xmlns:a16="http://schemas.microsoft.com/office/drawing/2014/main" id="{B825143E-D660-4415-BFF1-6038BBC3C4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7" y="2170"/>
              <a:ext cx="33" cy="54"/>
            </a:xfrm>
            <a:custGeom>
              <a:avLst/>
              <a:gdLst>
                <a:gd name="T0" fmla="*/ 0 w 81"/>
                <a:gd name="T1" fmla="*/ 135 h 135"/>
                <a:gd name="T2" fmla="*/ 0 w 81"/>
                <a:gd name="T3" fmla="*/ 3 h 135"/>
                <a:gd name="T4" fmla="*/ 38 w 81"/>
                <a:gd name="T5" fmla="*/ 3 h 135"/>
                <a:gd name="T6" fmla="*/ 73 w 81"/>
                <a:gd name="T7" fmla="*/ 34 h 135"/>
                <a:gd name="T8" fmla="*/ 53 w 81"/>
                <a:gd name="T9" fmla="*/ 64 h 135"/>
                <a:gd name="T10" fmla="*/ 53 w 81"/>
                <a:gd name="T11" fmla="*/ 64 h 135"/>
                <a:gd name="T12" fmla="*/ 79 w 81"/>
                <a:gd name="T13" fmla="*/ 98 h 135"/>
                <a:gd name="T14" fmla="*/ 37 w 81"/>
                <a:gd name="T15" fmla="*/ 134 h 135"/>
                <a:gd name="T16" fmla="*/ 0 w 81"/>
                <a:gd name="T17" fmla="*/ 135 h 135"/>
                <a:gd name="T18" fmla="*/ 31 w 81"/>
                <a:gd name="T19" fmla="*/ 58 h 135"/>
                <a:gd name="T20" fmla="*/ 54 w 81"/>
                <a:gd name="T21" fmla="*/ 38 h 135"/>
                <a:gd name="T22" fmla="*/ 30 w 81"/>
                <a:gd name="T23" fmla="*/ 18 h 135"/>
                <a:gd name="T24" fmla="*/ 19 w 81"/>
                <a:gd name="T25" fmla="*/ 18 h 135"/>
                <a:gd name="T26" fmla="*/ 19 w 81"/>
                <a:gd name="T27" fmla="*/ 57 h 135"/>
                <a:gd name="T28" fmla="*/ 31 w 81"/>
                <a:gd name="T29" fmla="*/ 58 h 135"/>
                <a:gd name="T30" fmla="*/ 34 w 81"/>
                <a:gd name="T31" fmla="*/ 120 h 135"/>
                <a:gd name="T32" fmla="*/ 60 w 81"/>
                <a:gd name="T33" fmla="*/ 98 h 135"/>
                <a:gd name="T34" fmla="*/ 32 w 81"/>
                <a:gd name="T35" fmla="*/ 73 h 135"/>
                <a:gd name="T36" fmla="*/ 20 w 81"/>
                <a:gd name="T37" fmla="*/ 73 h 135"/>
                <a:gd name="T38" fmla="*/ 20 w 81"/>
                <a:gd name="T39" fmla="*/ 120 h 135"/>
                <a:gd name="T40" fmla="*/ 34 w 81"/>
                <a:gd name="T41" fmla="*/ 1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35">
                  <a:moveTo>
                    <a:pt x="0" y="135"/>
                  </a:moveTo>
                  <a:lnTo>
                    <a:pt x="0" y="3"/>
                  </a:lnTo>
                  <a:lnTo>
                    <a:pt x="38" y="3"/>
                  </a:lnTo>
                  <a:cubicBezTo>
                    <a:pt x="57" y="0"/>
                    <a:pt x="73" y="15"/>
                    <a:pt x="73" y="34"/>
                  </a:cubicBezTo>
                  <a:cubicBezTo>
                    <a:pt x="74" y="48"/>
                    <a:pt x="65" y="60"/>
                    <a:pt x="53" y="64"/>
                  </a:cubicBezTo>
                  <a:lnTo>
                    <a:pt x="53" y="64"/>
                  </a:lnTo>
                  <a:cubicBezTo>
                    <a:pt x="69" y="67"/>
                    <a:pt x="81" y="82"/>
                    <a:pt x="79" y="98"/>
                  </a:cubicBezTo>
                  <a:cubicBezTo>
                    <a:pt x="79" y="125"/>
                    <a:pt x="61" y="134"/>
                    <a:pt x="37" y="134"/>
                  </a:cubicBezTo>
                  <a:lnTo>
                    <a:pt x="0" y="135"/>
                  </a:lnTo>
                  <a:close/>
                  <a:moveTo>
                    <a:pt x="31" y="58"/>
                  </a:moveTo>
                  <a:cubicBezTo>
                    <a:pt x="45" y="58"/>
                    <a:pt x="54" y="52"/>
                    <a:pt x="54" y="38"/>
                  </a:cubicBezTo>
                  <a:cubicBezTo>
                    <a:pt x="54" y="21"/>
                    <a:pt x="44" y="18"/>
                    <a:pt x="30" y="18"/>
                  </a:cubicBezTo>
                  <a:lnTo>
                    <a:pt x="19" y="18"/>
                  </a:lnTo>
                  <a:lnTo>
                    <a:pt x="19" y="57"/>
                  </a:lnTo>
                  <a:lnTo>
                    <a:pt x="31" y="58"/>
                  </a:lnTo>
                  <a:close/>
                  <a:moveTo>
                    <a:pt x="34" y="120"/>
                  </a:moveTo>
                  <a:cubicBezTo>
                    <a:pt x="48" y="120"/>
                    <a:pt x="60" y="113"/>
                    <a:pt x="60" y="98"/>
                  </a:cubicBezTo>
                  <a:cubicBezTo>
                    <a:pt x="60" y="81"/>
                    <a:pt x="47" y="73"/>
                    <a:pt x="32" y="73"/>
                  </a:cubicBezTo>
                  <a:lnTo>
                    <a:pt x="20" y="73"/>
                  </a:lnTo>
                  <a:lnTo>
                    <a:pt x="20" y="120"/>
                  </a:lnTo>
                  <a:lnTo>
                    <a:pt x="34" y="12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72">
              <a:extLst>
                <a:ext uri="{FF2B5EF4-FFF2-40B4-BE49-F238E27FC236}">
                  <a16:creationId xmlns:a16="http://schemas.microsoft.com/office/drawing/2014/main" id="{642E801D-9378-4236-A568-FAC9B9183F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27" y="2187"/>
              <a:ext cx="32" cy="38"/>
            </a:xfrm>
            <a:custGeom>
              <a:avLst/>
              <a:gdLst>
                <a:gd name="T0" fmla="*/ 0 w 81"/>
                <a:gd name="T1" fmla="*/ 47 h 95"/>
                <a:gd name="T2" fmla="*/ 40 w 81"/>
                <a:gd name="T3" fmla="*/ 0 h 95"/>
                <a:gd name="T4" fmla="*/ 81 w 81"/>
                <a:gd name="T5" fmla="*/ 47 h 95"/>
                <a:gd name="T6" fmla="*/ 40 w 81"/>
                <a:gd name="T7" fmla="*/ 95 h 95"/>
                <a:gd name="T8" fmla="*/ 0 w 81"/>
                <a:gd name="T9" fmla="*/ 47 h 95"/>
                <a:gd name="T10" fmla="*/ 62 w 81"/>
                <a:gd name="T11" fmla="*/ 47 h 95"/>
                <a:gd name="T12" fmla="*/ 40 w 81"/>
                <a:gd name="T13" fmla="*/ 13 h 95"/>
                <a:gd name="T14" fmla="*/ 19 w 81"/>
                <a:gd name="T15" fmla="*/ 47 h 95"/>
                <a:gd name="T16" fmla="*/ 40 w 81"/>
                <a:gd name="T17" fmla="*/ 82 h 95"/>
                <a:gd name="T18" fmla="*/ 62 w 81"/>
                <a:gd name="T19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5">
                  <a:moveTo>
                    <a:pt x="0" y="47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70" y="0"/>
                    <a:pt x="81" y="21"/>
                    <a:pt x="81" y="47"/>
                  </a:cubicBezTo>
                  <a:cubicBezTo>
                    <a:pt x="81" y="74"/>
                    <a:pt x="70" y="95"/>
                    <a:pt x="40" y="95"/>
                  </a:cubicBezTo>
                  <a:cubicBezTo>
                    <a:pt x="11" y="95"/>
                    <a:pt x="0" y="74"/>
                    <a:pt x="0" y="47"/>
                  </a:cubicBezTo>
                  <a:close/>
                  <a:moveTo>
                    <a:pt x="62" y="47"/>
                  </a:moveTo>
                  <a:cubicBezTo>
                    <a:pt x="62" y="33"/>
                    <a:pt x="59" y="13"/>
                    <a:pt x="40" y="13"/>
                  </a:cubicBezTo>
                  <a:cubicBezTo>
                    <a:pt x="21" y="13"/>
                    <a:pt x="19" y="33"/>
                    <a:pt x="19" y="47"/>
                  </a:cubicBezTo>
                  <a:cubicBezTo>
                    <a:pt x="19" y="62"/>
                    <a:pt x="22" y="82"/>
                    <a:pt x="40" y="82"/>
                  </a:cubicBezTo>
                  <a:cubicBezTo>
                    <a:pt x="59" y="82"/>
                    <a:pt x="62" y="62"/>
                    <a:pt x="62" y="47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73">
              <a:extLst>
                <a:ext uri="{FF2B5EF4-FFF2-40B4-BE49-F238E27FC236}">
                  <a16:creationId xmlns:a16="http://schemas.microsoft.com/office/drawing/2014/main" id="{BD1A63E8-9CDF-4419-9B36-C815F778C2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66" y="2171"/>
              <a:ext cx="30" cy="54"/>
            </a:xfrm>
            <a:custGeom>
              <a:avLst/>
              <a:gdLst>
                <a:gd name="T0" fmla="*/ 56 w 73"/>
                <a:gd name="T1" fmla="*/ 132 h 134"/>
                <a:gd name="T2" fmla="*/ 56 w 73"/>
                <a:gd name="T3" fmla="*/ 118 h 134"/>
                <a:gd name="T4" fmla="*/ 56 w 73"/>
                <a:gd name="T5" fmla="*/ 118 h 134"/>
                <a:gd name="T6" fmla="*/ 31 w 73"/>
                <a:gd name="T7" fmla="*/ 134 h 134"/>
                <a:gd name="T8" fmla="*/ 0 w 73"/>
                <a:gd name="T9" fmla="*/ 88 h 134"/>
                <a:gd name="T10" fmla="*/ 32 w 73"/>
                <a:gd name="T11" fmla="*/ 39 h 134"/>
                <a:gd name="T12" fmla="*/ 56 w 73"/>
                <a:gd name="T13" fmla="*/ 53 h 134"/>
                <a:gd name="T14" fmla="*/ 56 w 73"/>
                <a:gd name="T15" fmla="*/ 53 h 134"/>
                <a:gd name="T16" fmla="*/ 56 w 73"/>
                <a:gd name="T17" fmla="*/ 0 h 134"/>
                <a:gd name="T18" fmla="*/ 73 w 73"/>
                <a:gd name="T19" fmla="*/ 0 h 134"/>
                <a:gd name="T20" fmla="*/ 73 w 73"/>
                <a:gd name="T21" fmla="*/ 132 h 134"/>
                <a:gd name="T22" fmla="*/ 56 w 73"/>
                <a:gd name="T23" fmla="*/ 132 h 134"/>
                <a:gd name="T24" fmla="*/ 56 w 73"/>
                <a:gd name="T25" fmla="*/ 86 h 134"/>
                <a:gd name="T26" fmla="*/ 37 w 73"/>
                <a:gd name="T27" fmla="*/ 52 h 134"/>
                <a:gd name="T28" fmla="*/ 19 w 73"/>
                <a:gd name="T29" fmla="*/ 86 h 134"/>
                <a:gd name="T30" fmla="*/ 37 w 73"/>
                <a:gd name="T31" fmla="*/ 121 h 134"/>
                <a:gd name="T32" fmla="*/ 56 w 73"/>
                <a:gd name="T33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34">
                  <a:moveTo>
                    <a:pt x="56" y="132"/>
                  </a:moveTo>
                  <a:lnTo>
                    <a:pt x="56" y="118"/>
                  </a:lnTo>
                  <a:lnTo>
                    <a:pt x="56" y="118"/>
                  </a:lnTo>
                  <a:cubicBezTo>
                    <a:pt x="52" y="128"/>
                    <a:pt x="42" y="134"/>
                    <a:pt x="31" y="134"/>
                  </a:cubicBezTo>
                  <a:cubicBezTo>
                    <a:pt x="6" y="134"/>
                    <a:pt x="0" y="109"/>
                    <a:pt x="0" y="88"/>
                  </a:cubicBezTo>
                  <a:cubicBezTo>
                    <a:pt x="0" y="67"/>
                    <a:pt x="6" y="39"/>
                    <a:pt x="32" y="39"/>
                  </a:cubicBezTo>
                  <a:cubicBezTo>
                    <a:pt x="42" y="38"/>
                    <a:pt x="51" y="44"/>
                    <a:pt x="56" y="53"/>
                  </a:cubicBezTo>
                  <a:lnTo>
                    <a:pt x="56" y="53"/>
                  </a:lnTo>
                  <a:lnTo>
                    <a:pt x="56" y="0"/>
                  </a:lnTo>
                  <a:lnTo>
                    <a:pt x="73" y="0"/>
                  </a:lnTo>
                  <a:lnTo>
                    <a:pt x="73" y="132"/>
                  </a:lnTo>
                  <a:lnTo>
                    <a:pt x="56" y="132"/>
                  </a:lnTo>
                  <a:close/>
                  <a:moveTo>
                    <a:pt x="56" y="86"/>
                  </a:moveTo>
                  <a:cubicBezTo>
                    <a:pt x="56" y="74"/>
                    <a:pt x="53" y="52"/>
                    <a:pt x="37" y="52"/>
                  </a:cubicBezTo>
                  <a:cubicBezTo>
                    <a:pt x="20" y="52"/>
                    <a:pt x="19" y="74"/>
                    <a:pt x="19" y="86"/>
                  </a:cubicBezTo>
                  <a:cubicBezTo>
                    <a:pt x="19" y="98"/>
                    <a:pt x="20" y="121"/>
                    <a:pt x="37" y="121"/>
                  </a:cubicBezTo>
                  <a:cubicBezTo>
                    <a:pt x="53" y="121"/>
                    <a:pt x="56" y="98"/>
                    <a:pt x="56" y="8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74">
              <a:extLst>
                <a:ext uri="{FF2B5EF4-FFF2-40B4-BE49-F238E27FC236}">
                  <a16:creationId xmlns:a16="http://schemas.microsoft.com/office/drawing/2014/main" id="{48800922-7157-41B5-9D1F-25F2D0C0ED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6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2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75">
              <a:extLst>
                <a:ext uri="{FF2B5EF4-FFF2-40B4-BE49-F238E27FC236}">
                  <a16:creationId xmlns:a16="http://schemas.microsoft.com/office/drawing/2014/main" id="{6B337CF4-79D5-4B15-B4A2-17B1FCC170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4" y="2187"/>
              <a:ext cx="29" cy="37"/>
            </a:xfrm>
            <a:custGeom>
              <a:avLst/>
              <a:gdLst>
                <a:gd name="T0" fmla="*/ 53 w 71"/>
                <a:gd name="T1" fmla="*/ 93 h 93"/>
                <a:gd name="T2" fmla="*/ 53 w 71"/>
                <a:gd name="T3" fmla="*/ 43 h 93"/>
                <a:gd name="T4" fmla="*/ 53 w 71"/>
                <a:gd name="T5" fmla="*/ 32 h 93"/>
                <a:gd name="T6" fmla="*/ 41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7 w 71"/>
                <a:gd name="T17" fmla="*/ 2 h 93"/>
                <a:gd name="T18" fmla="*/ 17 w 71"/>
                <a:gd name="T19" fmla="*/ 21 h 93"/>
                <a:gd name="T20" fmla="*/ 17 w 71"/>
                <a:gd name="T21" fmla="*/ 21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3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3" y="93"/>
                  </a:moveTo>
                  <a:lnTo>
                    <a:pt x="53" y="43"/>
                  </a:lnTo>
                  <a:lnTo>
                    <a:pt x="53" y="32"/>
                  </a:lnTo>
                  <a:cubicBezTo>
                    <a:pt x="53" y="23"/>
                    <a:pt x="51" y="17"/>
                    <a:pt x="41" y="17"/>
                  </a:cubicBezTo>
                  <a:cubicBezTo>
                    <a:pt x="24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7" y="2"/>
                  </a:lnTo>
                  <a:lnTo>
                    <a:pt x="17" y="21"/>
                  </a:lnTo>
                  <a:lnTo>
                    <a:pt x="17" y="21"/>
                  </a:lnTo>
                  <a:cubicBezTo>
                    <a:pt x="21" y="8"/>
                    <a:pt x="33" y="0"/>
                    <a:pt x="46" y="0"/>
                  </a:cubicBezTo>
                  <a:cubicBezTo>
                    <a:pt x="64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3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76">
              <a:extLst>
                <a:ext uri="{FF2B5EF4-FFF2-40B4-BE49-F238E27FC236}">
                  <a16:creationId xmlns:a16="http://schemas.microsoft.com/office/drawing/2014/main" id="{AE24DD0C-FF2C-4BBC-AEB4-6E011CA49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2" y="2187"/>
              <a:ext cx="24" cy="38"/>
            </a:xfrm>
            <a:custGeom>
              <a:avLst/>
              <a:gdLst>
                <a:gd name="T0" fmla="*/ 0 w 59"/>
                <a:gd name="T1" fmla="*/ 77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4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7"/>
                  </a:moveTo>
                  <a:cubicBezTo>
                    <a:pt x="7" y="80"/>
                    <a:pt x="15" y="82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3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4"/>
                  </a:cubicBezTo>
                  <a:cubicBezTo>
                    <a:pt x="17" y="38"/>
                    <a:pt x="59" y="41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6"/>
                    <a:pt x="8" y="94"/>
                    <a:pt x="0" y="92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77">
              <a:extLst>
                <a:ext uri="{FF2B5EF4-FFF2-40B4-BE49-F238E27FC236}">
                  <a16:creationId xmlns:a16="http://schemas.microsoft.com/office/drawing/2014/main" id="{4FEBC613-02C0-4425-9550-CA5F5C0B72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12" y="2187"/>
              <a:ext cx="28" cy="38"/>
            </a:xfrm>
            <a:custGeom>
              <a:avLst/>
              <a:gdLst>
                <a:gd name="T0" fmla="*/ 68 w 71"/>
                <a:gd name="T1" fmla="*/ 92 h 95"/>
                <a:gd name="T2" fmla="*/ 46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8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6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8" y="41"/>
                  </a:lnTo>
                  <a:cubicBezTo>
                    <a:pt x="18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3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78">
              <a:extLst>
                <a:ext uri="{FF2B5EF4-FFF2-40B4-BE49-F238E27FC236}">
                  <a16:creationId xmlns:a16="http://schemas.microsoft.com/office/drawing/2014/main" id="{E915AD75-8F91-4CE2-83FD-43DE687533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7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2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79">
              <a:extLst>
                <a:ext uri="{FF2B5EF4-FFF2-40B4-BE49-F238E27FC236}">
                  <a16:creationId xmlns:a16="http://schemas.microsoft.com/office/drawing/2014/main" id="{2D8BE2FE-F729-445B-9B51-1CE707311B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83" y="2200"/>
              <a:ext cx="26" cy="7"/>
            </a:xfrm>
            <a:prstGeom prst="rect">
              <a:avLst/>
            </a:prstGeom>
            <a:solidFill>
              <a:srgbClr val="3F3F3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80">
              <a:extLst>
                <a:ext uri="{FF2B5EF4-FFF2-40B4-BE49-F238E27FC236}">
                  <a16:creationId xmlns:a16="http://schemas.microsoft.com/office/drawing/2014/main" id="{3640492E-492F-4058-9787-5AEB47B51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3" y="2248"/>
              <a:ext cx="63" cy="53"/>
            </a:xfrm>
            <a:custGeom>
              <a:avLst/>
              <a:gdLst>
                <a:gd name="T0" fmla="*/ 111 w 156"/>
                <a:gd name="T1" fmla="*/ 132 h 132"/>
                <a:gd name="T2" fmla="*/ 79 w 156"/>
                <a:gd name="T3" fmla="*/ 28 h 132"/>
                <a:gd name="T4" fmla="*/ 79 w 156"/>
                <a:gd name="T5" fmla="*/ 28 h 132"/>
                <a:gd name="T6" fmla="*/ 46 w 156"/>
                <a:gd name="T7" fmla="*/ 132 h 132"/>
                <a:gd name="T8" fmla="*/ 25 w 156"/>
                <a:gd name="T9" fmla="*/ 132 h 132"/>
                <a:gd name="T10" fmla="*/ 0 w 156"/>
                <a:gd name="T11" fmla="*/ 0 h 132"/>
                <a:gd name="T12" fmla="*/ 17 w 156"/>
                <a:gd name="T13" fmla="*/ 0 h 132"/>
                <a:gd name="T14" fmla="*/ 37 w 156"/>
                <a:gd name="T15" fmla="*/ 105 h 132"/>
                <a:gd name="T16" fmla="*/ 38 w 156"/>
                <a:gd name="T17" fmla="*/ 105 h 132"/>
                <a:gd name="T18" fmla="*/ 70 w 156"/>
                <a:gd name="T19" fmla="*/ 0 h 132"/>
                <a:gd name="T20" fmla="*/ 87 w 156"/>
                <a:gd name="T21" fmla="*/ 0 h 132"/>
                <a:gd name="T22" fmla="*/ 119 w 156"/>
                <a:gd name="T23" fmla="*/ 105 h 132"/>
                <a:gd name="T24" fmla="*/ 119 w 156"/>
                <a:gd name="T25" fmla="*/ 105 h 132"/>
                <a:gd name="T26" fmla="*/ 139 w 156"/>
                <a:gd name="T27" fmla="*/ 0 h 132"/>
                <a:gd name="T28" fmla="*/ 156 w 156"/>
                <a:gd name="T29" fmla="*/ 0 h 132"/>
                <a:gd name="T30" fmla="*/ 132 w 156"/>
                <a:gd name="T31" fmla="*/ 132 h 132"/>
                <a:gd name="T32" fmla="*/ 111 w 156"/>
                <a:gd name="T3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32">
                  <a:moveTo>
                    <a:pt x="111" y="132"/>
                  </a:moveTo>
                  <a:lnTo>
                    <a:pt x="79" y="28"/>
                  </a:lnTo>
                  <a:lnTo>
                    <a:pt x="79" y="28"/>
                  </a:lnTo>
                  <a:lnTo>
                    <a:pt x="46" y="132"/>
                  </a:lnTo>
                  <a:lnTo>
                    <a:pt x="25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7" y="105"/>
                  </a:lnTo>
                  <a:lnTo>
                    <a:pt x="38" y="105"/>
                  </a:lnTo>
                  <a:lnTo>
                    <a:pt x="70" y="0"/>
                  </a:lnTo>
                  <a:lnTo>
                    <a:pt x="87" y="0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39" y="0"/>
                  </a:lnTo>
                  <a:lnTo>
                    <a:pt x="156" y="0"/>
                  </a:lnTo>
                  <a:lnTo>
                    <a:pt x="132" y="132"/>
                  </a:lnTo>
                  <a:lnTo>
                    <a:pt x="111" y="132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81">
              <a:extLst>
                <a:ext uri="{FF2B5EF4-FFF2-40B4-BE49-F238E27FC236}">
                  <a16:creationId xmlns:a16="http://schemas.microsoft.com/office/drawing/2014/main" id="{3D6C0185-7928-454C-8BE4-46B69B7F39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51" y="2262"/>
              <a:ext cx="28" cy="41"/>
            </a:xfrm>
            <a:custGeom>
              <a:avLst/>
              <a:gdLst>
                <a:gd name="T0" fmla="*/ 50 w 70"/>
                <a:gd name="T1" fmla="*/ 96 h 100"/>
                <a:gd name="T2" fmla="*/ 50 w 70"/>
                <a:gd name="T3" fmla="*/ 85 h 100"/>
                <a:gd name="T4" fmla="*/ 50 w 70"/>
                <a:gd name="T5" fmla="*/ 85 h 100"/>
                <a:gd name="T6" fmla="*/ 27 w 70"/>
                <a:gd name="T7" fmla="*/ 98 h 100"/>
                <a:gd name="T8" fmla="*/ 1 w 70"/>
                <a:gd name="T9" fmla="*/ 73 h 100"/>
                <a:gd name="T10" fmla="*/ 51 w 70"/>
                <a:gd name="T11" fmla="*/ 43 h 100"/>
                <a:gd name="T12" fmla="*/ 51 w 70"/>
                <a:gd name="T13" fmla="*/ 30 h 100"/>
                <a:gd name="T14" fmla="*/ 37 w 70"/>
                <a:gd name="T15" fmla="*/ 16 h 100"/>
                <a:gd name="T16" fmla="*/ 23 w 70"/>
                <a:gd name="T17" fmla="*/ 30 h 100"/>
                <a:gd name="T18" fmla="*/ 4 w 70"/>
                <a:gd name="T19" fmla="*/ 30 h 100"/>
                <a:gd name="T20" fmla="*/ 38 w 70"/>
                <a:gd name="T21" fmla="*/ 3 h 100"/>
                <a:gd name="T22" fmla="*/ 68 w 70"/>
                <a:gd name="T23" fmla="*/ 32 h 100"/>
                <a:gd name="T24" fmla="*/ 68 w 70"/>
                <a:gd name="T25" fmla="*/ 96 h 100"/>
                <a:gd name="T26" fmla="*/ 50 w 70"/>
                <a:gd name="T27" fmla="*/ 96 h 100"/>
                <a:gd name="T28" fmla="*/ 50 w 70"/>
                <a:gd name="T29" fmla="*/ 55 h 100"/>
                <a:gd name="T30" fmla="*/ 47 w 70"/>
                <a:gd name="T31" fmla="*/ 55 h 100"/>
                <a:gd name="T32" fmla="*/ 20 w 70"/>
                <a:gd name="T33" fmla="*/ 73 h 100"/>
                <a:gd name="T34" fmla="*/ 30 w 70"/>
                <a:gd name="T35" fmla="*/ 85 h 100"/>
                <a:gd name="T36" fmla="*/ 50 w 70"/>
                <a:gd name="T37" fmla="*/ 60 h 100"/>
                <a:gd name="T38" fmla="*/ 50 w 70"/>
                <a:gd name="T39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100">
                  <a:moveTo>
                    <a:pt x="50" y="96"/>
                  </a:moveTo>
                  <a:lnTo>
                    <a:pt x="50" y="85"/>
                  </a:lnTo>
                  <a:lnTo>
                    <a:pt x="50" y="85"/>
                  </a:lnTo>
                  <a:cubicBezTo>
                    <a:pt x="46" y="93"/>
                    <a:pt x="37" y="98"/>
                    <a:pt x="27" y="98"/>
                  </a:cubicBezTo>
                  <a:cubicBezTo>
                    <a:pt x="12" y="100"/>
                    <a:pt x="0" y="88"/>
                    <a:pt x="1" y="73"/>
                  </a:cubicBezTo>
                  <a:cubicBezTo>
                    <a:pt x="1" y="47"/>
                    <a:pt x="31" y="43"/>
                    <a:pt x="51" y="43"/>
                  </a:cubicBezTo>
                  <a:lnTo>
                    <a:pt x="51" y="30"/>
                  </a:lnTo>
                  <a:cubicBezTo>
                    <a:pt x="52" y="22"/>
                    <a:pt x="45" y="15"/>
                    <a:pt x="37" y="16"/>
                  </a:cubicBezTo>
                  <a:cubicBezTo>
                    <a:pt x="29" y="15"/>
                    <a:pt x="22" y="22"/>
                    <a:pt x="23" y="30"/>
                  </a:cubicBezTo>
                  <a:lnTo>
                    <a:pt x="4" y="30"/>
                  </a:lnTo>
                  <a:cubicBezTo>
                    <a:pt x="4" y="10"/>
                    <a:pt x="20" y="3"/>
                    <a:pt x="38" y="3"/>
                  </a:cubicBezTo>
                  <a:cubicBezTo>
                    <a:pt x="55" y="0"/>
                    <a:pt x="70" y="15"/>
                    <a:pt x="68" y="32"/>
                  </a:cubicBezTo>
                  <a:lnTo>
                    <a:pt x="68" y="96"/>
                  </a:lnTo>
                  <a:lnTo>
                    <a:pt x="50" y="96"/>
                  </a:lnTo>
                  <a:close/>
                  <a:moveTo>
                    <a:pt x="50" y="55"/>
                  </a:moveTo>
                  <a:lnTo>
                    <a:pt x="47" y="55"/>
                  </a:lnTo>
                  <a:cubicBezTo>
                    <a:pt x="36" y="55"/>
                    <a:pt x="20" y="60"/>
                    <a:pt x="20" y="73"/>
                  </a:cubicBezTo>
                  <a:cubicBezTo>
                    <a:pt x="19" y="79"/>
                    <a:pt x="24" y="84"/>
                    <a:pt x="30" y="85"/>
                  </a:cubicBezTo>
                  <a:cubicBezTo>
                    <a:pt x="42" y="83"/>
                    <a:pt x="51" y="72"/>
                    <a:pt x="50" y="60"/>
                  </a:cubicBezTo>
                  <a:lnTo>
                    <a:pt x="50" y="55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82">
              <a:extLst>
                <a:ext uri="{FF2B5EF4-FFF2-40B4-BE49-F238E27FC236}">
                  <a16:creationId xmlns:a16="http://schemas.microsoft.com/office/drawing/2014/main" id="{9FDA1FF0-7D6D-4FC5-B249-CF59508B3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1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7" y="80"/>
                    <a:pt x="15" y="81"/>
                    <a:pt x="23" y="82"/>
                  </a:cubicBezTo>
                  <a:cubicBezTo>
                    <a:pt x="31" y="82"/>
                    <a:pt x="41" y="80"/>
                    <a:pt x="41" y="70"/>
                  </a:cubicBezTo>
                  <a:cubicBezTo>
                    <a:pt x="41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39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83">
              <a:extLst>
                <a:ext uri="{FF2B5EF4-FFF2-40B4-BE49-F238E27FC236}">
                  <a16:creationId xmlns:a16="http://schemas.microsoft.com/office/drawing/2014/main" id="{FA02E9FE-43EE-4F97-BFE7-D5E0DCC2FD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8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7" y="0"/>
                    <a:pt x="33" y="0"/>
                  </a:cubicBezTo>
                  <a:cubicBezTo>
                    <a:pt x="40" y="1"/>
                    <a:pt x="47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8" y="17"/>
                    <a:pt x="18" y="23"/>
                  </a:cubicBezTo>
                  <a:cubicBezTo>
                    <a:pt x="18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84">
              <a:extLst>
                <a:ext uri="{FF2B5EF4-FFF2-40B4-BE49-F238E27FC236}">
                  <a16:creationId xmlns:a16="http://schemas.microsoft.com/office/drawing/2014/main" id="{70BC4547-A885-44C7-ABDB-FF5330C270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7" y="2264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0 w 71"/>
                <a:gd name="T15" fmla="*/ 82 h 95"/>
                <a:gd name="T16" fmla="*/ 68 w 71"/>
                <a:gd name="T17" fmla="*/ 79 h 95"/>
                <a:gd name="T18" fmla="*/ 68 w 71"/>
                <a:gd name="T19" fmla="*/ 92 h 95"/>
                <a:gd name="T20" fmla="*/ 53 w 71"/>
                <a:gd name="T21" fmla="*/ 30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30 h 95"/>
                <a:gd name="T28" fmla="*/ 53 w 71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7" y="82"/>
                    <a:pt x="50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85">
              <a:extLst>
                <a:ext uri="{FF2B5EF4-FFF2-40B4-BE49-F238E27FC236}">
                  <a16:creationId xmlns:a16="http://schemas.microsoft.com/office/drawing/2014/main" id="{F91D92A2-C859-487F-AF2A-E1174B7CC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5" y="2264"/>
              <a:ext cx="18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86">
              <a:extLst>
                <a:ext uri="{FF2B5EF4-FFF2-40B4-BE49-F238E27FC236}">
                  <a16:creationId xmlns:a16="http://schemas.microsoft.com/office/drawing/2014/main" id="{3B3CD0A4-80B0-497D-985E-24F3635AF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6" y="2264"/>
              <a:ext cx="34" cy="37"/>
            </a:xfrm>
            <a:custGeom>
              <a:avLst/>
              <a:gdLst>
                <a:gd name="T0" fmla="*/ 35 w 84"/>
                <a:gd name="T1" fmla="*/ 91 h 91"/>
                <a:gd name="T2" fmla="*/ 0 w 84"/>
                <a:gd name="T3" fmla="*/ 0 h 91"/>
                <a:gd name="T4" fmla="*/ 19 w 84"/>
                <a:gd name="T5" fmla="*/ 0 h 91"/>
                <a:gd name="T6" fmla="*/ 43 w 84"/>
                <a:gd name="T7" fmla="*/ 66 h 91"/>
                <a:gd name="T8" fmla="*/ 43 w 84"/>
                <a:gd name="T9" fmla="*/ 66 h 91"/>
                <a:gd name="T10" fmla="*/ 64 w 84"/>
                <a:gd name="T11" fmla="*/ 0 h 91"/>
                <a:gd name="T12" fmla="*/ 84 w 84"/>
                <a:gd name="T13" fmla="*/ 0 h 91"/>
                <a:gd name="T14" fmla="*/ 52 w 84"/>
                <a:gd name="T15" fmla="*/ 91 h 91"/>
                <a:gd name="T16" fmla="*/ 35 w 84"/>
                <a:gd name="T1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91">
                  <a:moveTo>
                    <a:pt x="35" y="9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52" y="91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87">
              <a:extLst>
                <a:ext uri="{FF2B5EF4-FFF2-40B4-BE49-F238E27FC236}">
                  <a16:creationId xmlns:a16="http://schemas.microsoft.com/office/drawing/2014/main" id="{F9D02457-B0AA-4922-B021-B1A6DFB60E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5" y="2264"/>
              <a:ext cx="28" cy="38"/>
            </a:xfrm>
            <a:custGeom>
              <a:avLst/>
              <a:gdLst>
                <a:gd name="T0" fmla="*/ 68 w 70"/>
                <a:gd name="T1" fmla="*/ 92 h 95"/>
                <a:gd name="T2" fmla="*/ 45 w 70"/>
                <a:gd name="T3" fmla="*/ 95 h 95"/>
                <a:gd name="T4" fmla="*/ 0 w 70"/>
                <a:gd name="T5" fmla="*/ 43 h 95"/>
                <a:gd name="T6" fmla="*/ 37 w 70"/>
                <a:gd name="T7" fmla="*/ 0 h 95"/>
                <a:gd name="T8" fmla="*/ 70 w 70"/>
                <a:gd name="T9" fmla="*/ 36 h 95"/>
                <a:gd name="T10" fmla="*/ 70 w 70"/>
                <a:gd name="T11" fmla="*/ 41 h 95"/>
                <a:gd name="T12" fmla="*/ 17 w 70"/>
                <a:gd name="T13" fmla="*/ 41 h 95"/>
                <a:gd name="T14" fmla="*/ 50 w 70"/>
                <a:gd name="T15" fmla="*/ 82 h 95"/>
                <a:gd name="T16" fmla="*/ 68 w 70"/>
                <a:gd name="T17" fmla="*/ 78 h 95"/>
                <a:gd name="T18" fmla="*/ 68 w 70"/>
                <a:gd name="T19" fmla="*/ 92 h 95"/>
                <a:gd name="T20" fmla="*/ 53 w 70"/>
                <a:gd name="T21" fmla="*/ 30 h 95"/>
                <a:gd name="T22" fmla="*/ 36 w 70"/>
                <a:gd name="T23" fmla="*/ 13 h 95"/>
                <a:gd name="T24" fmla="*/ 19 w 70"/>
                <a:gd name="T25" fmla="*/ 24 h 95"/>
                <a:gd name="T26" fmla="*/ 18 w 70"/>
                <a:gd name="T27" fmla="*/ 30 h 95"/>
                <a:gd name="T28" fmla="*/ 53 w 70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5">
                  <a:moveTo>
                    <a:pt x="68" y="92"/>
                  </a:moveTo>
                  <a:cubicBezTo>
                    <a:pt x="60" y="94"/>
                    <a:pt x="53" y="95"/>
                    <a:pt x="45" y="95"/>
                  </a:cubicBezTo>
                  <a:cubicBezTo>
                    <a:pt x="12" y="95"/>
                    <a:pt x="0" y="73"/>
                    <a:pt x="0" y="43"/>
                  </a:cubicBezTo>
                  <a:cubicBezTo>
                    <a:pt x="0" y="18"/>
                    <a:pt x="11" y="0"/>
                    <a:pt x="37" y="0"/>
                  </a:cubicBezTo>
                  <a:cubicBezTo>
                    <a:pt x="59" y="0"/>
                    <a:pt x="70" y="15"/>
                    <a:pt x="70" y="36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0" y="82"/>
                  </a:cubicBezTo>
                  <a:cubicBezTo>
                    <a:pt x="56" y="82"/>
                    <a:pt x="62" y="81"/>
                    <a:pt x="68" y="78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88">
              <a:extLst>
                <a:ext uri="{FF2B5EF4-FFF2-40B4-BE49-F238E27FC236}">
                  <a16:creationId xmlns:a16="http://schemas.microsoft.com/office/drawing/2014/main" id="{027FDEB0-B5AA-4C67-8188-9A00547102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2" y="2264"/>
              <a:ext cx="19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89">
              <a:extLst>
                <a:ext uri="{FF2B5EF4-FFF2-40B4-BE49-F238E27FC236}">
                  <a16:creationId xmlns:a16="http://schemas.microsoft.com/office/drawing/2014/main" id="{FCF68316-A99E-4FF9-BCAD-DD0B5FDD81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264"/>
              <a:ext cx="24" cy="38"/>
            </a:xfrm>
            <a:custGeom>
              <a:avLst/>
              <a:gdLst>
                <a:gd name="T0" fmla="*/ 1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1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1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1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90">
              <a:extLst>
                <a:ext uri="{FF2B5EF4-FFF2-40B4-BE49-F238E27FC236}">
                  <a16:creationId xmlns:a16="http://schemas.microsoft.com/office/drawing/2014/main" id="{01CD97B6-F955-49E4-B44D-18D00879B5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36" y="2264"/>
              <a:ext cx="33" cy="38"/>
            </a:xfrm>
            <a:custGeom>
              <a:avLst/>
              <a:gdLst>
                <a:gd name="T0" fmla="*/ 0 w 80"/>
                <a:gd name="T1" fmla="*/ 48 h 96"/>
                <a:gd name="T2" fmla="*/ 40 w 80"/>
                <a:gd name="T3" fmla="*/ 0 h 96"/>
                <a:gd name="T4" fmla="*/ 80 w 80"/>
                <a:gd name="T5" fmla="*/ 48 h 96"/>
                <a:gd name="T6" fmla="*/ 40 w 80"/>
                <a:gd name="T7" fmla="*/ 96 h 96"/>
                <a:gd name="T8" fmla="*/ 0 w 80"/>
                <a:gd name="T9" fmla="*/ 48 h 96"/>
                <a:gd name="T10" fmla="*/ 61 w 80"/>
                <a:gd name="T11" fmla="*/ 48 h 96"/>
                <a:gd name="T12" fmla="*/ 39 w 80"/>
                <a:gd name="T13" fmla="*/ 14 h 96"/>
                <a:gd name="T14" fmla="*/ 18 w 80"/>
                <a:gd name="T15" fmla="*/ 48 h 96"/>
                <a:gd name="T16" fmla="*/ 39 w 80"/>
                <a:gd name="T17" fmla="*/ 82 h 96"/>
                <a:gd name="T18" fmla="*/ 61 w 80"/>
                <a:gd name="T1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96">
                  <a:moveTo>
                    <a:pt x="0" y="48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69" y="0"/>
                    <a:pt x="80" y="21"/>
                    <a:pt x="80" y="48"/>
                  </a:cubicBezTo>
                  <a:cubicBezTo>
                    <a:pt x="80" y="75"/>
                    <a:pt x="69" y="96"/>
                    <a:pt x="40" y="96"/>
                  </a:cubicBezTo>
                  <a:cubicBezTo>
                    <a:pt x="11" y="96"/>
                    <a:pt x="0" y="74"/>
                    <a:pt x="0" y="48"/>
                  </a:cubicBezTo>
                  <a:close/>
                  <a:moveTo>
                    <a:pt x="61" y="48"/>
                  </a:moveTo>
                  <a:cubicBezTo>
                    <a:pt x="61" y="34"/>
                    <a:pt x="58" y="14"/>
                    <a:pt x="39" y="14"/>
                  </a:cubicBezTo>
                  <a:cubicBezTo>
                    <a:pt x="21" y="14"/>
                    <a:pt x="18" y="33"/>
                    <a:pt x="18" y="48"/>
                  </a:cubicBezTo>
                  <a:cubicBezTo>
                    <a:pt x="18" y="63"/>
                    <a:pt x="21" y="82"/>
                    <a:pt x="39" y="82"/>
                  </a:cubicBezTo>
                  <a:cubicBezTo>
                    <a:pt x="58" y="82"/>
                    <a:pt x="61" y="62"/>
                    <a:pt x="61" y="48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91">
              <a:extLst>
                <a:ext uri="{FF2B5EF4-FFF2-40B4-BE49-F238E27FC236}">
                  <a16:creationId xmlns:a16="http://schemas.microsoft.com/office/drawing/2014/main" id="{C729C265-BB37-435A-B2B4-5482CBED42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8" y="2264"/>
              <a:ext cx="19" cy="37"/>
            </a:xfrm>
            <a:custGeom>
              <a:avLst/>
              <a:gdLst>
                <a:gd name="T0" fmla="*/ 0 w 46"/>
                <a:gd name="T1" fmla="*/ 93 h 93"/>
                <a:gd name="T2" fmla="*/ 0 w 46"/>
                <a:gd name="T3" fmla="*/ 2 h 93"/>
                <a:gd name="T4" fmla="*/ 18 w 46"/>
                <a:gd name="T5" fmla="*/ 2 h 93"/>
                <a:gd name="T6" fmla="*/ 18 w 46"/>
                <a:gd name="T7" fmla="*/ 20 h 93"/>
                <a:gd name="T8" fmla="*/ 18 w 46"/>
                <a:gd name="T9" fmla="*/ 20 h 93"/>
                <a:gd name="T10" fmla="*/ 46 w 46"/>
                <a:gd name="T11" fmla="*/ 0 h 93"/>
                <a:gd name="T12" fmla="*/ 46 w 46"/>
                <a:gd name="T13" fmla="*/ 19 h 93"/>
                <a:gd name="T14" fmla="*/ 17 w 46"/>
                <a:gd name="T15" fmla="*/ 54 h 93"/>
                <a:gd name="T16" fmla="*/ 17 w 46"/>
                <a:gd name="T17" fmla="*/ 93 h 93"/>
                <a:gd name="T18" fmla="*/ 0 w 46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93">
                  <a:moveTo>
                    <a:pt x="0" y="93"/>
                  </a:moveTo>
                  <a:lnTo>
                    <a:pt x="0" y="2"/>
                  </a:lnTo>
                  <a:lnTo>
                    <a:pt x="18" y="2"/>
                  </a:lnTo>
                  <a:lnTo>
                    <a:pt x="18" y="20"/>
                  </a:lnTo>
                  <a:lnTo>
                    <a:pt x="18" y="20"/>
                  </a:lnTo>
                  <a:cubicBezTo>
                    <a:pt x="21" y="8"/>
                    <a:pt x="33" y="0"/>
                    <a:pt x="46" y="0"/>
                  </a:cubicBezTo>
                  <a:lnTo>
                    <a:pt x="46" y="19"/>
                  </a:lnTo>
                  <a:cubicBezTo>
                    <a:pt x="24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92">
              <a:extLst>
                <a:ext uri="{FF2B5EF4-FFF2-40B4-BE49-F238E27FC236}">
                  <a16:creationId xmlns:a16="http://schemas.microsoft.com/office/drawing/2014/main" id="{D1E4A801-E440-4AFE-BD2F-AB9A9522F2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03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5 h 135"/>
                <a:gd name="T12" fmla="*/ 56 w 73"/>
                <a:gd name="T13" fmla="*/ 15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8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8" y="37"/>
                    <a:pt x="18" y="48"/>
                  </a:cubicBezTo>
                  <a:cubicBezTo>
                    <a:pt x="18" y="60"/>
                    <a:pt x="20" y="81"/>
                    <a:pt x="36" y="81"/>
                  </a:cubicBezTo>
                  <a:cubicBezTo>
                    <a:pt x="51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93">
              <a:extLst>
                <a:ext uri="{FF2B5EF4-FFF2-40B4-BE49-F238E27FC236}">
                  <a16:creationId xmlns:a16="http://schemas.microsoft.com/office/drawing/2014/main" id="{25E442ED-358C-4D00-819B-51C873612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5" y="2264"/>
              <a:ext cx="28" cy="38"/>
            </a:xfrm>
            <a:custGeom>
              <a:avLst/>
              <a:gdLst>
                <a:gd name="T0" fmla="*/ 53 w 70"/>
                <a:gd name="T1" fmla="*/ 91 h 93"/>
                <a:gd name="T2" fmla="*/ 53 w 70"/>
                <a:gd name="T3" fmla="*/ 71 h 93"/>
                <a:gd name="T4" fmla="*/ 53 w 70"/>
                <a:gd name="T5" fmla="*/ 71 h 93"/>
                <a:gd name="T6" fmla="*/ 24 w 70"/>
                <a:gd name="T7" fmla="*/ 93 h 93"/>
                <a:gd name="T8" fmla="*/ 0 w 70"/>
                <a:gd name="T9" fmla="*/ 63 h 93"/>
                <a:gd name="T10" fmla="*/ 0 w 70"/>
                <a:gd name="T11" fmla="*/ 0 h 93"/>
                <a:gd name="T12" fmla="*/ 17 w 70"/>
                <a:gd name="T13" fmla="*/ 0 h 93"/>
                <a:gd name="T14" fmla="*/ 17 w 70"/>
                <a:gd name="T15" fmla="*/ 50 h 93"/>
                <a:gd name="T16" fmla="*/ 17 w 70"/>
                <a:gd name="T17" fmla="*/ 61 h 93"/>
                <a:gd name="T18" fmla="*/ 29 w 70"/>
                <a:gd name="T19" fmla="*/ 76 h 93"/>
                <a:gd name="T20" fmla="*/ 53 w 70"/>
                <a:gd name="T21" fmla="*/ 39 h 93"/>
                <a:gd name="T22" fmla="*/ 53 w 70"/>
                <a:gd name="T23" fmla="*/ 0 h 93"/>
                <a:gd name="T24" fmla="*/ 70 w 70"/>
                <a:gd name="T25" fmla="*/ 0 h 93"/>
                <a:gd name="T26" fmla="*/ 70 w 70"/>
                <a:gd name="T27" fmla="*/ 91 h 93"/>
                <a:gd name="T28" fmla="*/ 53 w 70"/>
                <a:gd name="T2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3">
                  <a:moveTo>
                    <a:pt x="53" y="91"/>
                  </a:moveTo>
                  <a:lnTo>
                    <a:pt x="53" y="71"/>
                  </a:lnTo>
                  <a:lnTo>
                    <a:pt x="53" y="71"/>
                  </a:lnTo>
                  <a:cubicBezTo>
                    <a:pt x="49" y="84"/>
                    <a:pt x="37" y="93"/>
                    <a:pt x="24" y="93"/>
                  </a:cubicBezTo>
                  <a:cubicBezTo>
                    <a:pt x="6" y="93"/>
                    <a:pt x="0" y="79"/>
                    <a:pt x="0" y="63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0" y="0"/>
                  </a:lnTo>
                  <a:lnTo>
                    <a:pt x="70" y="91"/>
                  </a:lnTo>
                  <a:lnTo>
                    <a:pt x="53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94">
              <a:extLst>
                <a:ext uri="{FF2B5EF4-FFF2-40B4-BE49-F238E27FC236}">
                  <a16:creationId xmlns:a16="http://schemas.microsoft.com/office/drawing/2014/main" id="{B6E0C7FA-8ACE-497F-8CC2-5A22CABDC0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264"/>
              <a:ext cx="29" cy="37"/>
            </a:xfrm>
            <a:custGeom>
              <a:avLst/>
              <a:gdLst>
                <a:gd name="T0" fmla="*/ 54 w 71"/>
                <a:gd name="T1" fmla="*/ 93 h 93"/>
                <a:gd name="T2" fmla="*/ 54 w 71"/>
                <a:gd name="T3" fmla="*/ 43 h 93"/>
                <a:gd name="T4" fmla="*/ 54 w 71"/>
                <a:gd name="T5" fmla="*/ 32 h 93"/>
                <a:gd name="T6" fmla="*/ 42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8 w 71"/>
                <a:gd name="T17" fmla="*/ 2 h 93"/>
                <a:gd name="T18" fmla="*/ 18 w 71"/>
                <a:gd name="T19" fmla="*/ 22 h 93"/>
                <a:gd name="T20" fmla="*/ 18 w 71"/>
                <a:gd name="T21" fmla="*/ 22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4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4" y="93"/>
                  </a:moveTo>
                  <a:lnTo>
                    <a:pt x="54" y="43"/>
                  </a:lnTo>
                  <a:lnTo>
                    <a:pt x="54" y="32"/>
                  </a:lnTo>
                  <a:cubicBezTo>
                    <a:pt x="53" y="23"/>
                    <a:pt x="52" y="17"/>
                    <a:pt x="42" y="17"/>
                  </a:cubicBezTo>
                  <a:cubicBezTo>
                    <a:pt x="25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4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95">
              <a:extLst>
                <a:ext uri="{FF2B5EF4-FFF2-40B4-BE49-F238E27FC236}">
                  <a16:creationId xmlns:a16="http://schemas.microsoft.com/office/drawing/2014/main" id="{BA02170A-935B-483B-B5B7-201481BF91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25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6 h 135"/>
                <a:gd name="T12" fmla="*/ 56 w 73"/>
                <a:gd name="T13" fmla="*/ 16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9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6"/>
                  </a:cubicBezTo>
                  <a:lnTo>
                    <a:pt x="56" y="16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9" y="37"/>
                    <a:pt x="19" y="48"/>
                  </a:cubicBezTo>
                  <a:cubicBezTo>
                    <a:pt x="19" y="60"/>
                    <a:pt x="21" y="81"/>
                    <a:pt x="36" y="81"/>
                  </a:cubicBezTo>
                  <a:cubicBezTo>
                    <a:pt x="52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96">
              <a:extLst>
                <a:ext uri="{FF2B5EF4-FFF2-40B4-BE49-F238E27FC236}">
                  <a16:creationId xmlns:a16="http://schemas.microsoft.com/office/drawing/2014/main" id="{F7675142-653D-4D98-A20C-462078244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7" y="2408"/>
              <a:ext cx="36" cy="53"/>
            </a:xfrm>
            <a:custGeom>
              <a:avLst/>
              <a:gdLst>
                <a:gd name="T0" fmla="*/ 0 w 88"/>
                <a:gd name="T1" fmla="*/ 132 h 132"/>
                <a:gd name="T2" fmla="*/ 0 w 88"/>
                <a:gd name="T3" fmla="*/ 116 h 132"/>
                <a:gd name="T4" fmla="*/ 63 w 88"/>
                <a:gd name="T5" fmla="*/ 15 h 132"/>
                <a:gd name="T6" fmla="*/ 3 w 88"/>
                <a:gd name="T7" fmla="*/ 15 h 132"/>
                <a:gd name="T8" fmla="*/ 3 w 88"/>
                <a:gd name="T9" fmla="*/ 0 h 132"/>
                <a:gd name="T10" fmla="*/ 85 w 88"/>
                <a:gd name="T11" fmla="*/ 0 h 132"/>
                <a:gd name="T12" fmla="*/ 85 w 88"/>
                <a:gd name="T13" fmla="*/ 15 h 132"/>
                <a:gd name="T14" fmla="*/ 22 w 88"/>
                <a:gd name="T15" fmla="*/ 116 h 132"/>
                <a:gd name="T16" fmla="*/ 88 w 88"/>
                <a:gd name="T17" fmla="*/ 116 h 132"/>
                <a:gd name="T18" fmla="*/ 88 w 88"/>
                <a:gd name="T19" fmla="*/ 132 h 132"/>
                <a:gd name="T20" fmla="*/ 0 w 88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32">
                  <a:moveTo>
                    <a:pt x="0" y="132"/>
                  </a:moveTo>
                  <a:lnTo>
                    <a:pt x="0" y="116"/>
                  </a:lnTo>
                  <a:lnTo>
                    <a:pt x="63" y="15"/>
                  </a:lnTo>
                  <a:lnTo>
                    <a:pt x="3" y="15"/>
                  </a:lnTo>
                  <a:lnTo>
                    <a:pt x="3" y="0"/>
                  </a:lnTo>
                  <a:lnTo>
                    <a:pt x="85" y="0"/>
                  </a:lnTo>
                  <a:lnTo>
                    <a:pt x="85" y="15"/>
                  </a:lnTo>
                  <a:lnTo>
                    <a:pt x="22" y="116"/>
                  </a:lnTo>
                  <a:lnTo>
                    <a:pt x="88" y="116"/>
                  </a:lnTo>
                  <a:lnTo>
                    <a:pt x="8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97">
              <a:extLst>
                <a:ext uri="{FF2B5EF4-FFF2-40B4-BE49-F238E27FC236}">
                  <a16:creationId xmlns:a16="http://schemas.microsoft.com/office/drawing/2014/main" id="{9A21E91E-92F8-4093-950A-165C3A9B10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1" y="2424"/>
              <a:ext cx="29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30" y="76"/>
                  </a:cubicBezTo>
                  <a:cubicBezTo>
                    <a:pt x="46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98">
              <a:extLst>
                <a:ext uri="{FF2B5EF4-FFF2-40B4-BE49-F238E27FC236}">
                  <a16:creationId xmlns:a16="http://schemas.microsoft.com/office/drawing/2014/main" id="{F3D714CC-C9A6-45A7-AC7A-C350D80F8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2408"/>
              <a:ext cx="30" cy="53"/>
            </a:xfrm>
            <a:custGeom>
              <a:avLst/>
              <a:gdLst>
                <a:gd name="T0" fmla="*/ 52 w 74"/>
                <a:gd name="T1" fmla="*/ 132 h 132"/>
                <a:gd name="T2" fmla="*/ 18 w 74"/>
                <a:gd name="T3" fmla="*/ 84 h 132"/>
                <a:gd name="T4" fmla="*/ 18 w 74"/>
                <a:gd name="T5" fmla="*/ 84 h 132"/>
                <a:gd name="T6" fmla="*/ 18 w 74"/>
                <a:gd name="T7" fmla="*/ 132 h 132"/>
                <a:gd name="T8" fmla="*/ 0 w 74"/>
                <a:gd name="T9" fmla="*/ 132 h 132"/>
                <a:gd name="T10" fmla="*/ 0 w 74"/>
                <a:gd name="T11" fmla="*/ 0 h 132"/>
                <a:gd name="T12" fmla="*/ 17 w 74"/>
                <a:gd name="T13" fmla="*/ 0 h 132"/>
                <a:gd name="T14" fmla="*/ 17 w 74"/>
                <a:gd name="T15" fmla="*/ 78 h 132"/>
                <a:gd name="T16" fmla="*/ 49 w 74"/>
                <a:gd name="T17" fmla="*/ 40 h 132"/>
                <a:gd name="T18" fmla="*/ 71 w 74"/>
                <a:gd name="T19" fmla="*/ 40 h 132"/>
                <a:gd name="T20" fmla="*/ 37 w 74"/>
                <a:gd name="T21" fmla="*/ 80 h 132"/>
                <a:gd name="T22" fmla="*/ 74 w 74"/>
                <a:gd name="T23" fmla="*/ 131 h 132"/>
                <a:gd name="T24" fmla="*/ 52 w 74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32">
                  <a:moveTo>
                    <a:pt x="52" y="132"/>
                  </a:moveTo>
                  <a:lnTo>
                    <a:pt x="18" y="84"/>
                  </a:lnTo>
                  <a:lnTo>
                    <a:pt x="18" y="84"/>
                  </a:lnTo>
                  <a:lnTo>
                    <a:pt x="18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78"/>
                  </a:lnTo>
                  <a:lnTo>
                    <a:pt x="49" y="40"/>
                  </a:lnTo>
                  <a:lnTo>
                    <a:pt x="71" y="40"/>
                  </a:lnTo>
                  <a:lnTo>
                    <a:pt x="37" y="80"/>
                  </a:lnTo>
                  <a:lnTo>
                    <a:pt x="74" y="131"/>
                  </a:lnTo>
                  <a:lnTo>
                    <a:pt x="52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99">
              <a:extLst>
                <a:ext uri="{FF2B5EF4-FFF2-40B4-BE49-F238E27FC236}">
                  <a16:creationId xmlns:a16="http://schemas.microsoft.com/office/drawing/2014/main" id="{1F80AA13-D015-471E-BE63-F423AD450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9" y="2424"/>
              <a:ext cx="28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7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8" y="70"/>
                    <a:pt x="20" y="76"/>
                    <a:pt x="30" y="76"/>
                  </a:cubicBezTo>
                  <a:cubicBezTo>
                    <a:pt x="47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100">
              <a:extLst>
                <a:ext uri="{FF2B5EF4-FFF2-40B4-BE49-F238E27FC236}">
                  <a16:creationId xmlns:a16="http://schemas.microsoft.com/office/drawing/2014/main" id="{97C9CFB4-635D-4956-A6EA-7E4CE4738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0" y="2423"/>
              <a:ext cx="29" cy="38"/>
            </a:xfrm>
            <a:custGeom>
              <a:avLst/>
              <a:gdLst>
                <a:gd name="T0" fmla="*/ 54 w 71"/>
                <a:gd name="T1" fmla="*/ 94 h 94"/>
                <a:gd name="T2" fmla="*/ 54 w 71"/>
                <a:gd name="T3" fmla="*/ 44 h 94"/>
                <a:gd name="T4" fmla="*/ 54 w 71"/>
                <a:gd name="T5" fmla="*/ 32 h 94"/>
                <a:gd name="T6" fmla="*/ 42 w 71"/>
                <a:gd name="T7" fmla="*/ 17 h 94"/>
                <a:gd name="T8" fmla="*/ 17 w 71"/>
                <a:gd name="T9" fmla="*/ 55 h 94"/>
                <a:gd name="T10" fmla="*/ 17 w 71"/>
                <a:gd name="T11" fmla="*/ 93 h 94"/>
                <a:gd name="T12" fmla="*/ 0 w 71"/>
                <a:gd name="T13" fmla="*/ 93 h 94"/>
                <a:gd name="T14" fmla="*/ 0 w 71"/>
                <a:gd name="T15" fmla="*/ 2 h 94"/>
                <a:gd name="T16" fmla="*/ 18 w 71"/>
                <a:gd name="T17" fmla="*/ 2 h 94"/>
                <a:gd name="T18" fmla="*/ 18 w 71"/>
                <a:gd name="T19" fmla="*/ 22 h 94"/>
                <a:gd name="T20" fmla="*/ 18 w 71"/>
                <a:gd name="T21" fmla="*/ 22 h 94"/>
                <a:gd name="T22" fmla="*/ 46 w 71"/>
                <a:gd name="T23" fmla="*/ 0 h 94"/>
                <a:gd name="T24" fmla="*/ 71 w 71"/>
                <a:gd name="T25" fmla="*/ 30 h 94"/>
                <a:gd name="T26" fmla="*/ 71 w 71"/>
                <a:gd name="T27" fmla="*/ 93 h 94"/>
                <a:gd name="T28" fmla="*/ 54 w 71"/>
                <a:gd name="T2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4"/>
                  </a:moveTo>
                  <a:lnTo>
                    <a:pt x="54" y="44"/>
                  </a:lnTo>
                  <a:lnTo>
                    <a:pt x="54" y="32"/>
                  </a:lnTo>
                  <a:cubicBezTo>
                    <a:pt x="54" y="24"/>
                    <a:pt x="52" y="17"/>
                    <a:pt x="42" y="17"/>
                  </a:cubicBezTo>
                  <a:cubicBezTo>
                    <a:pt x="25" y="17"/>
                    <a:pt x="17" y="41"/>
                    <a:pt x="17" y="55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3"/>
                  </a:lnTo>
                  <a:lnTo>
                    <a:pt x="54" y="9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101">
              <a:extLst>
                <a:ext uri="{FF2B5EF4-FFF2-40B4-BE49-F238E27FC236}">
                  <a16:creationId xmlns:a16="http://schemas.microsoft.com/office/drawing/2014/main" id="{06A0586A-3000-4830-9E9C-F686046983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8" y="2406"/>
              <a:ext cx="28" cy="55"/>
            </a:xfrm>
            <a:custGeom>
              <a:avLst/>
              <a:gdLst>
                <a:gd name="T0" fmla="*/ 16 w 70"/>
                <a:gd name="T1" fmla="*/ 135 h 135"/>
                <a:gd name="T2" fmla="*/ 16 w 70"/>
                <a:gd name="T3" fmla="*/ 57 h 135"/>
                <a:gd name="T4" fmla="*/ 0 w 70"/>
                <a:gd name="T5" fmla="*/ 57 h 135"/>
                <a:gd name="T6" fmla="*/ 0 w 70"/>
                <a:gd name="T7" fmla="*/ 43 h 135"/>
                <a:gd name="T8" fmla="*/ 16 w 70"/>
                <a:gd name="T9" fmla="*/ 43 h 135"/>
                <a:gd name="T10" fmla="*/ 16 w 70"/>
                <a:gd name="T11" fmla="*/ 33 h 135"/>
                <a:gd name="T12" fmla="*/ 51 w 70"/>
                <a:gd name="T13" fmla="*/ 1 h 135"/>
                <a:gd name="T14" fmla="*/ 70 w 70"/>
                <a:gd name="T15" fmla="*/ 2 h 135"/>
                <a:gd name="T16" fmla="*/ 70 w 70"/>
                <a:gd name="T17" fmla="*/ 17 h 135"/>
                <a:gd name="T18" fmla="*/ 51 w 70"/>
                <a:gd name="T19" fmla="*/ 14 h 135"/>
                <a:gd name="T20" fmla="*/ 34 w 70"/>
                <a:gd name="T21" fmla="*/ 34 h 135"/>
                <a:gd name="T22" fmla="*/ 34 w 70"/>
                <a:gd name="T23" fmla="*/ 43 h 135"/>
                <a:gd name="T24" fmla="*/ 61 w 70"/>
                <a:gd name="T25" fmla="*/ 43 h 135"/>
                <a:gd name="T26" fmla="*/ 61 w 70"/>
                <a:gd name="T27" fmla="*/ 56 h 135"/>
                <a:gd name="T28" fmla="*/ 34 w 70"/>
                <a:gd name="T29" fmla="*/ 56 h 135"/>
                <a:gd name="T30" fmla="*/ 34 w 70"/>
                <a:gd name="T31" fmla="*/ 134 h 135"/>
                <a:gd name="T32" fmla="*/ 16 w 70"/>
                <a:gd name="T3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35">
                  <a:moveTo>
                    <a:pt x="16" y="135"/>
                  </a:moveTo>
                  <a:lnTo>
                    <a:pt x="16" y="5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3"/>
                  </a:lnTo>
                  <a:cubicBezTo>
                    <a:pt x="16" y="10"/>
                    <a:pt x="29" y="1"/>
                    <a:pt x="51" y="1"/>
                  </a:cubicBezTo>
                  <a:cubicBezTo>
                    <a:pt x="57" y="0"/>
                    <a:pt x="63" y="1"/>
                    <a:pt x="70" y="2"/>
                  </a:cubicBezTo>
                  <a:lnTo>
                    <a:pt x="70" y="17"/>
                  </a:lnTo>
                  <a:cubicBezTo>
                    <a:pt x="64" y="15"/>
                    <a:pt x="58" y="14"/>
                    <a:pt x="51" y="14"/>
                  </a:cubicBezTo>
                  <a:cubicBezTo>
                    <a:pt x="39" y="14"/>
                    <a:pt x="34" y="23"/>
                    <a:pt x="34" y="34"/>
                  </a:cubicBezTo>
                  <a:lnTo>
                    <a:pt x="34" y="43"/>
                  </a:lnTo>
                  <a:lnTo>
                    <a:pt x="61" y="43"/>
                  </a:lnTo>
                  <a:lnTo>
                    <a:pt x="61" y="56"/>
                  </a:lnTo>
                  <a:lnTo>
                    <a:pt x="34" y="56"/>
                  </a:lnTo>
                  <a:lnTo>
                    <a:pt x="34" y="134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102">
              <a:extLst>
                <a:ext uri="{FF2B5EF4-FFF2-40B4-BE49-F238E27FC236}">
                  <a16:creationId xmlns:a16="http://schemas.microsoft.com/office/drawing/2014/main" id="{686F92CE-E4FC-4B0E-AAA5-306E9DAD4A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6" y="2411"/>
              <a:ext cx="24" cy="50"/>
            </a:xfrm>
            <a:custGeom>
              <a:avLst/>
              <a:gdLst>
                <a:gd name="T0" fmla="*/ 57 w 59"/>
                <a:gd name="T1" fmla="*/ 124 h 126"/>
                <a:gd name="T2" fmla="*/ 43 w 59"/>
                <a:gd name="T3" fmla="*/ 126 h 126"/>
                <a:gd name="T4" fmla="*/ 16 w 59"/>
                <a:gd name="T5" fmla="*/ 104 h 126"/>
                <a:gd name="T6" fmla="*/ 16 w 59"/>
                <a:gd name="T7" fmla="*/ 46 h 126"/>
                <a:gd name="T8" fmla="*/ 0 w 59"/>
                <a:gd name="T9" fmla="*/ 46 h 126"/>
                <a:gd name="T10" fmla="*/ 0 w 59"/>
                <a:gd name="T11" fmla="*/ 32 h 126"/>
                <a:gd name="T12" fmla="*/ 16 w 59"/>
                <a:gd name="T13" fmla="*/ 32 h 126"/>
                <a:gd name="T14" fmla="*/ 16 w 59"/>
                <a:gd name="T15" fmla="*/ 11 h 126"/>
                <a:gd name="T16" fmla="*/ 34 w 59"/>
                <a:gd name="T17" fmla="*/ 0 h 126"/>
                <a:gd name="T18" fmla="*/ 34 w 59"/>
                <a:gd name="T19" fmla="*/ 32 h 126"/>
                <a:gd name="T20" fmla="*/ 59 w 59"/>
                <a:gd name="T21" fmla="*/ 32 h 126"/>
                <a:gd name="T22" fmla="*/ 59 w 59"/>
                <a:gd name="T23" fmla="*/ 45 h 126"/>
                <a:gd name="T24" fmla="*/ 34 w 59"/>
                <a:gd name="T25" fmla="*/ 45 h 126"/>
                <a:gd name="T26" fmla="*/ 34 w 59"/>
                <a:gd name="T27" fmla="*/ 95 h 126"/>
                <a:gd name="T28" fmla="*/ 48 w 59"/>
                <a:gd name="T29" fmla="*/ 112 h 126"/>
                <a:gd name="T30" fmla="*/ 57 w 59"/>
                <a:gd name="T31" fmla="*/ 111 h 126"/>
                <a:gd name="T32" fmla="*/ 57 w 59"/>
                <a:gd name="T33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26">
                  <a:moveTo>
                    <a:pt x="57" y="124"/>
                  </a:moveTo>
                  <a:cubicBezTo>
                    <a:pt x="52" y="125"/>
                    <a:pt x="48" y="126"/>
                    <a:pt x="43" y="126"/>
                  </a:cubicBezTo>
                  <a:cubicBezTo>
                    <a:pt x="27" y="126"/>
                    <a:pt x="16" y="121"/>
                    <a:pt x="16" y="104"/>
                  </a:cubicBezTo>
                  <a:lnTo>
                    <a:pt x="16" y="46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11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59" y="32"/>
                  </a:lnTo>
                  <a:lnTo>
                    <a:pt x="59" y="45"/>
                  </a:lnTo>
                  <a:lnTo>
                    <a:pt x="34" y="45"/>
                  </a:lnTo>
                  <a:lnTo>
                    <a:pt x="34" y="95"/>
                  </a:lnTo>
                  <a:cubicBezTo>
                    <a:pt x="34" y="105"/>
                    <a:pt x="36" y="112"/>
                    <a:pt x="48" y="112"/>
                  </a:cubicBezTo>
                  <a:cubicBezTo>
                    <a:pt x="51" y="112"/>
                    <a:pt x="54" y="112"/>
                    <a:pt x="57" y="111"/>
                  </a:cubicBezTo>
                  <a:lnTo>
                    <a:pt x="57" y="12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103">
              <a:extLst>
                <a:ext uri="{FF2B5EF4-FFF2-40B4-BE49-F238E27FC236}">
                  <a16:creationId xmlns:a16="http://schemas.microsoft.com/office/drawing/2014/main" id="{F0EFE4D6-4212-4E10-B31D-7F8732E62A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5" y="2423"/>
              <a:ext cx="24" cy="38"/>
            </a:xfrm>
            <a:custGeom>
              <a:avLst/>
              <a:gdLst>
                <a:gd name="T0" fmla="*/ 0 w 59"/>
                <a:gd name="T1" fmla="*/ 76 h 95"/>
                <a:gd name="T2" fmla="*/ 23 w 59"/>
                <a:gd name="T3" fmla="*/ 81 h 95"/>
                <a:gd name="T4" fmla="*/ 42 w 59"/>
                <a:gd name="T5" fmla="*/ 70 h 95"/>
                <a:gd name="T6" fmla="*/ 0 w 59"/>
                <a:gd name="T7" fmla="*/ 25 h 95"/>
                <a:gd name="T8" fmla="*/ 32 w 59"/>
                <a:gd name="T9" fmla="*/ 0 h 95"/>
                <a:gd name="T10" fmla="*/ 53 w 59"/>
                <a:gd name="T11" fmla="*/ 3 h 95"/>
                <a:gd name="T12" fmla="*/ 53 w 59"/>
                <a:gd name="T13" fmla="*/ 19 h 95"/>
                <a:gd name="T14" fmla="*/ 32 w 59"/>
                <a:gd name="T15" fmla="*/ 13 h 95"/>
                <a:gd name="T16" fmla="*/ 17 w 59"/>
                <a:gd name="T17" fmla="*/ 23 h 95"/>
                <a:gd name="T18" fmla="*/ 59 w 59"/>
                <a:gd name="T19" fmla="*/ 68 h 95"/>
                <a:gd name="T20" fmla="*/ 25 w 59"/>
                <a:gd name="T21" fmla="*/ 95 h 95"/>
                <a:gd name="T22" fmla="*/ 0 w 59"/>
                <a:gd name="T23" fmla="*/ 92 h 95"/>
                <a:gd name="T24" fmla="*/ 0 w 59"/>
                <a:gd name="T25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5">
                  <a:moveTo>
                    <a:pt x="0" y="76"/>
                  </a:moveTo>
                  <a:cubicBezTo>
                    <a:pt x="7" y="79"/>
                    <a:pt x="15" y="81"/>
                    <a:pt x="23" y="81"/>
                  </a:cubicBezTo>
                  <a:cubicBezTo>
                    <a:pt x="31" y="81"/>
                    <a:pt x="42" y="80"/>
                    <a:pt x="42" y="70"/>
                  </a:cubicBezTo>
                  <a:cubicBezTo>
                    <a:pt x="42" y="54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0"/>
                    <a:pt x="46" y="1"/>
                    <a:pt x="53" y="3"/>
                  </a:cubicBezTo>
                  <a:lnTo>
                    <a:pt x="53" y="19"/>
                  </a:lnTo>
                  <a:cubicBezTo>
                    <a:pt x="47" y="15"/>
                    <a:pt x="39" y="14"/>
                    <a:pt x="32" y="13"/>
                  </a:cubicBezTo>
                  <a:cubicBezTo>
                    <a:pt x="27" y="13"/>
                    <a:pt x="17" y="16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5"/>
                    <a:pt x="25" y="95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104">
              <a:extLst>
                <a:ext uri="{FF2B5EF4-FFF2-40B4-BE49-F238E27FC236}">
                  <a16:creationId xmlns:a16="http://schemas.microsoft.com/office/drawing/2014/main" id="{7E41EC12-F99B-4504-988C-D0A3BAB28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5" y="2423"/>
              <a:ext cx="30" cy="54"/>
            </a:xfrm>
            <a:custGeom>
              <a:avLst/>
              <a:gdLst>
                <a:gd name="T0" fmla="*/ 57 w 74"/>
                <a:gd name="T1" fmla="*/ 135 h 135"/>
                <a:gd name="T2" fmla="*/ 57 w 74"/>
                <a:gd name="T3" fmla="*/ 81 h 135"/>
                <a:gd name="T4" fmla="*/ 57 w 74"/>
                <a:gd name="T5" fmla="*/ 81 h 135"/>
                <a:gd name="T6" fmla="*/ 32 w 74"/>
                <a:gd name="T7" fmla="*/ 96 h 135"/>
                <a:gd name="T8" fmla="*/ 0 w 74"/>
                <a:gd name="T9" fmla="*/ 47 h 135"/>
                <a:gd name="T10" fmla="*/ 31 w 74"/>
                <a:gd name="T11" fmla="*/ 0 h 135"/>
                <a:gd name="T12" fmla="*/ 56 w 74"/>
                <a:gd name="T13" fmla="*/ 15 h 135"/>
                <a:gd name="T14" fmla="*/ 56 w 74"/>
                <a:gd name="T15" fmla="*/ 15 h 135"/>
                <a:gd name="T16" fmla="*/ 56 w 74"/>
                <a:gd name="T17" fmla="*/ 2 h 135"/>
                <a:gd name="T18" fmla="*/ 74 w 74"/>
                <a:gd name="T19" fmla="*/ 2 h 135"/>
                <a:gd name="T20" fmla="*/ 74 w 74"/>
                <a:gd name="T21" fmla="*/ 135 h 135"/>
                <a:gd name="T22" fmla="*/ 57 w 74"/>
                <a:gd name="T23" fmla="*/ 135 h 135"/>
                <a:gd name="T24" fmla="*/ 57 w 74"/>
                <a:gd name="T25" fmla="*/ 48 h 135"/>
                <a:gd name="T26" fmla="*/ 37 w 74"/>
                <a:gd name="T27" fmla="*/ 14 h 135"/>
                <a:gd name="T28" fmla="*/ 19 w 74"/>
                <a:gd name="T29" fmla="*/ 48 h 135"/>
                <a:gd name="T30" fmla="*/ 37 w 74"/>
                <a:gd name="T31" fmla="*/ 82 h 135"/>
                <a:gd name="T32" fmla="*/ 57 w 74"/>
                <a:gd name="T33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35">
                  <a:moveTo>
                    <a:pt x="57" y="135"/>
                  </a:moveTo>
                  <a:lnTo>
                    <a:pt x="57" y="81"/>
                  </a:lnTo>
                  <a:lnTo>
                    <a:pt x="57" y="81"/>
                  </a:lnTo>
                  <a:cubicBezTo>
                    <a:pt x="52" y="90"/>
                    <a:pt x="43" y="96"/>
                    <a:pt x="32" y="96"/>
                  </a:cubicBezTo>
                  <a:cubicBezTo>
                    <a:pt x="6" y="96"/>
                    <a:pt x="0" y="67"/>
                    <a:pt x="0" y="47"/>
                  </a:cubicBezTo>
                  <a:cubicBezTo>
                    <a:pt x="0" y="26"/>
                    <a:pt x="6" y="0"/>
                    <a:pt x="31" y="0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2"/>
                  </a:lnTo>
                  <a:lnTo>
                    <a:pt x="74" y="2"/>
                  </a:lnTo>
                  <a:lnTo>
                    <a:pt x="74" y="135"/>
                  </a:lnTo>
                  <a:lnTo>
                    <a:pt x="57" y="135"/>
                  </a:lnTo>
                  <a:close/>
                  <a:moveTo>
                    <a:pt x="57" y="48"/>
                  </a:moveTo>
                  <a:cubicBezTo>
                    <a:pt x="57" y="37"/>
                    <a:pt x="52" y="14"/>
                    <a:pt x="37" y="14"/>
                  </a:cubicBezTo>
                  <a:cubicBezTo>
                    <a:pt x="21" y="14"/>
                    <a:pt x="19" y="36"/>
                    <a:pt x="19" y="48"/>
                  </a:cubicBezTo>
                  <a:cubicBezTo>
                    <a:pt x="19" y="60"/>
                    <a:pt x="20" y="82"/>
                    <a:pt x="37" y="82"/>
                  </a:cubicBezTo>
                  <a:cubicBezTo>
                    <a:pt x="53" y="82"/>
                    <a:pt x="57" y="61"/>
                    <a:pt x="57" y="48"/>
                  </a:cubicBez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105">
              <a:extLst>
                <a:ext uri="{FF2B5EF4-FFF2-40B4-BE49-F238E27FC236}">
                  <a16:creationId xmlns:a16="http://schemas.microsoft.com/office/drawing/2014/main" id="{643923C1-8602-4DA8-AEAD-636429B451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7" y="2424"/>
              <a:ext cx="29" cy="37"/>
            </a:xfrm>
            <a:custGeom>
              <a:avLst/>
              <a:gdLst>
                <a:gd name="T0" fmla="*/ 53 w 71"/>
                <a:gd name="T1" fmla="*/ 92 h 94"/>
                <a:gd name="T2" fmla="*/ 53 w 71"/>
                <a:gd name="T3" fmla="*/ 72 h 94"/>
                <a:gd name="T4" fmla="*/ 53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29 w 71"/>
                <a:gd name="T19" fmla="*/ 76 h 94"/>
                <a:gd name="T20" fmla="*/ 53 w 71"/>
                <a:gd name="T21" fmla="*/ 39 h 94"/>
                <a:gd name="T22" fmla="*/ 53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3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3" y="92"/>
                  </a:moveTo>
                  <a:lnTo>
                    <a:pt x="53" y="72"/>
                  </a:lnTo>
                  <a:lnTo>
                    <a:pt x="53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3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106">
              <a:extLst>
                <a:ext uri="{FF2B5EF4-FFF2-40B4-BE49-F238E27FC236}">
                  <a16:creationId xmlns:a16="http://schemas.microsoft.com/office/drawing/2014/main" id="{8E072F94-4411-468C-907D-6FF718FBFB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56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8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20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1" y="94"/>
                    <a:pt x="53" y="95"/>
                    <a:pt x="45" y="96"/>
                  </a:cubicBezTo>
                  <a:cubicBezTo>
                    <a:pt x="13" y="96"/>
                    <a:pt x="0" y="74"/>
                    <a:pt x="0" y="44"/>
                  </a:cubicBezTo>
                  <a:cubicBezTo>
                    <a:pt x="0" y="19"/>
                    <a:pt x="11" y="0"/>
                    <a:pt x="38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7" y="82"/>
                    <a:pt x="63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6" y="13"/>
                    <a:pt x="36" y="14"/>
                  </a:cubicBezTo>
                  <a:cubicBezTo>
                    <a:pt x="29" y="14"/>
                    <a:pt x="22" y="18"/>
                    <a:pt x="20" y="25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Rectangle 107">
              <a:extLst>
                <a:ext uri="{FF2B5EF4-FFF2-40B4-BE49-F238E27FC236}">
                  <a16:creationId xmlns:a16="http://schemas.microsoft.com/office/drawing/2014/main" id="{3CA05233-C65A-4C18-BC4D-628B0027A9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94" y="2408"/>
              <a:ext cx="8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108">
              <a:extLst>
                <a:ext uri="{FF2B5EF4-FFF2-40B4-BE49-F238E27FC236}">
                  <a16:creationId xmlns:a16="http://schemas.microsoft.com/office/drawing/2014/main" id="{6EDE392A-D101-45D9-89E5-0A02ADD0CC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6" y="2408"/>
              <a:ext cx="7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109">
              <a:extLst>
                <a:ext uri="{FF2B5EF4-FFF2-40B4-BE49-F238E27FC236}">
                  <a16:creationId xmlns:a16="http://schemas.microsoft.com/office/drawing/2014/main" id="{F9A6F832-07BC-4762-B1FD-0A70A89328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4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7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19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0" y="94"/>
                    <a:pt x="53" y="96"/>
                    <a:pt x="45" y="96"/>
                  </a:cubicBezTo>
                  <a:cubicBezTo>
                    <a:pt x="12" y="96"/>
                    <a:pt x="0" y="74"/>
                    <a:pt x="0" y="44"/>
                  </a:cubicBezTo>
                  <a:cubicBezTo>
                    <a:pt x="0" y="19"/>
                    <a:pt x="11" y="0"/>
                    <a:pt x="37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5" y="13"/>
                    <a:pt x="36" y="14"/>
                  </a:cubicBezTo>
                  <a:cubicBezTo>
                    <a:pt x="29" y="14"/>
                    <a:pt x="22" y="18"/>
                    <a:pt x="19" y="25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Rectangle 110">
              <a:extLst>
                <a:ext uri="{FF2B5EF4-FFF2-40B4-BE49-F238E27FC236}">
                  <a16:creationId xmlns:a16="http://schemas.microsoft.com/office/drawing/2014/main" id="{4A64DDB8-8ABF-4383-92AE-9E58C2A7F3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70" y="2450"/>
              <a:ext cx="10" cy="11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111">
              <a:extLst>
                <a:ext uri="{FF2B5EF4-FFF2-40B4-BE49-F238E27FC236}">
                  <a16:creationId xmlns:a16="http://schemas.microsoft.com/office/drawing/2014/main" id="{77411447-2030-4AAF-923C-219FB91FC9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5" y="2488"/>
              <a:ext cx="45" cy="38"/>
            </a:xfrm>
            <a:custGeom>
              <a:avLst/>
              <a:gdLst>
                <a:gd name="T0" fmla="*/ 80 w 113"/>
                <a:gd name="T1" fmla="*/ 94 h 94"/>
                <a:gd name="T2" fmla="*/ 57 w 113"/>
                <a:gd name="T3" fmla="*/ 19 h 94"/>
                <a:gd name="T4" fmla="*/ 57 w 113"/>
                <a:gd name="T5" fmla="*/ 19 h 94"/>
                <a:gd name="T6" fmla="*/ 33 w 113"/>
                <a:gd name="T7" fmla="*/ 94 h 94"/>
                <a:gd name="T8" fmla="*/ 18 w 113"/>
                <a:gd name="T9" fmla="*/ 94 h 94"/>
                <a:gd name="T10" fmla="*/ 0 w 113"/>
                <a:gd name="T11" fmla="*/ 0 h 94"/>
                <a:gd name="T12" fmla="*/ 13 w 113"/>
                <a:gd name="T13" fmla="*/ 0 h 94"/>
                <a:gd name="T14" fmla="*/ 27 w 113"/>
                <a:gd name="T15" fmla="*/ 75 h 94"/>
                <a:gd name="T16" fmla="*/ 27 w 113"/>
                <a:gd name="T17" fmla="*/ 75 h 94"/>
                <a:gd name="T18" fmla="*/ 50 w 113"/>
                <a:gd name="T19" fmla="*/ 0 h 94"/>
                <a:gd name="T20" fmla="*/ 63 w 113"/>
                <a:gd name="T21" fmla="*/ 0 h 94"/>
                <a:gd name="T22" fmla="*/ 86 w 113"/>
                <a:gd name="T23" fmla="*/ 75 h 94"/>
                <a:gd name="T24" fmla="*/ 86 w 113"/>
                <a:gd name="T25" fmla="*/ 75 h 94"/>
                <a:gd name="T26" fmla="*/ 100 w 113"/>
                <a:gd name="T27" fmla="*/ 0 h 94"/>
                <a:gd name="T28" fmla="*/ 113 w 113"/>
                <a:gd name="T29" fmla="*/ 0 h 94"/>
                <a:gd name="T30" fmla="*/ 95 w 113"/>
                <a:gd name="T31" fmla="*/ 94 h 94"/>
                <a:gd name="T32" fmla="*/ 80 w 113"/>
                <a:gd name="T3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94">
                  <a:moveTo>
                    <a:pt x="80" y="94"/>
                  </a:moveTo>
                  <a:lnTo>
                    <a:pt x="57" y="19"/>
                  </a:lnTo>
                  <a:lnTo>
                    <a:pt x="57" y="19"/>
                  </a:lnTo>
                  <a:lnTo>
                    <a:pt x="33" y="94"/>
                  </a:lnTo>
                  <a:lnTo>
                    <a:pt x="18" y="9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100" y="0"/>
                  </a:lnTo>
                  <a:lnTo>
                    <a:pt x="113" y="0"/>
                  </a:lnTo>
                  <a:lnTo>
                    <a:pt x="95" y="94"/>
                  </a:lnTo>
                  <a:lnTo>
                    <a:pt x="80" y="94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112">
              <a:extLst>
                <a:ext uri="{FF2B5EF4-FFF2-40B4-BE49-F238E27FC236}">
                  <a16:creationId xmlns:a16="http://schemas.microsoft.com/office/drawing/2014/main" id="{DD8CA94B-61A3-48BE-ABB0-F0371451B2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33" y="2499"/>
              <a:ext cx="21" cy="28"/>
            </a:xfrm>
            <a:custGeom>
              <a:avLst/>
              <a:gdLst>
                <a:gd name="T0" fmla="*/ 36 w 52"/>
                <a:gd name="T1" fmla="*/ 68 h 71"/>
                <a:gd name="T2" fmla="*/ 36 w 52"/>
                <a:gd name="T3" fmla="*/ 60 h 71"/>
                <a:gd name="T4" fmla="*/ 36 w 52"/>
                <a:gd name="T5" fmla="*/ 60 h 71"/>
                <a:gd name="T6" fmla="*/ 20 w 52"/>
                <a:gd name="T7" fmla="*/ 70 h 71"/>
                <a:gd name="T8" fmla="*/ 1 w 52"/>
                <a:gd name="T9" fmla="*/ 52 h 71"/>
                <a:gd name="T10" fmla="*/ 37 w 52"/>
                <a:gd name="T11" fmla="*/ 31 h 71"/>
                <a:gd name="T12" fmla="*/ 37 w 52"/>
                <a:gd name="T13" fmla="*/ 21 h 71"/>
                <a:gd name="T14" fmla="*/ 27 w 52"/>
                <a:gd name="T15" fmla="*/ 11 h 71"/>
                <a:gd name="T16" fmla="*/ 16 w 52"/>
                <a:gd name="T17" fmla="*/ 21 h 71"/>
                <a:gd name="T18" fmla="*/ 4 w 52"/>
                <a:gd name="T19" fmla="*/ 21 h 71"/>
                <a:gd name="T20" fmla="*/ 29 w 52"/>
                <a:gd name="T21" fmla="*/ 1 h 71"/>
                <a:gd name="T22" fmla="*/ 50 w 52"/>
                <a:gd name="T23" fmla="*/ 22 h 71"/>
                <a:gd name="T24" fmla="*/ 50 w 52"/>
                <a:gd name="T25" fmla="*/ 68 h 71"/>
                <a:gd name="T26" fmla="*/ 36 w 52"/>
                <a:gd name="T27" fmla="*/ 68 h 71"/>
                <a:gd name="T28" fmla="*/ 36 w 52"/>
                <a:gd name="T29" fmla="*/ 39 h 71"/>
                <a:gd name="T30" fmla="*/ 34 w 52"/>
                <a:gd name="T31" fmla="*/ 39 h 71"/>
                <a:gd name="T32" fmla="*/ 14 w 52"/>
                <a:gd name="T33" fmla="*/ 52 h 71"/>
                <a:gd name="T34" fmla="*/ 22 w 52"/>
                <a:gd name="T35" fmla="*/ 60 h 71"/>
                <a:gd name="T36" fmla="*/ 36 w 52"/>
                <a:gd name="T37" fmla="*/ 42 h 71"/>
                <a:gd name="T38" fmla="*/ 36 w 52"/>
                <a:gd name="T39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1">
                  <a:moveTo>
                    <a:pt x="36" y="68"/>
                  </a:moveTo>
                  <a:lnTo>
                    <a:pt x="36" y="60"/>
                  </a:lnTo>
                  <a:lnTo>
                    <a:pt x="36" y="60"/>
                  </a:lnTo>
                  <a:cubicBezTo>
                    <a:pt x="33" y="66"/>
                    <a:pt x="26" y="70"/>
                    <a:pt x="20" y="70"/>
                  </a:cubicBezTo>
                  <a:cubicBezTo>
                    <a:pt x="9" y="71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6" y="68"/>
                  </a:lnTo>
                  <a:close/>
                  <a:moveTo>
                    <a:pt x="36" y="39"/>
                  </a:moveTo>
                  <a:lnTo>
                    <a:pt x="34" y="39"/>
                  </a:lnTo>
                  <a:cubicBezTo>
                    <a:pt x="26" y="39"/>
                    <a:pt x="14" y="43"/>
                    <a:pt x="14" y="52"/>
                  </a:cubicBezTo>
                  <a:cubicBezTo>
                    <a:pt x="14" y="56"/>
                    <a:pt x="17" y="59"/>
                    <a:pt x="22" y="60"/>
                  </a:cubicBezTo>
                  <a:cubicBezTo>
                    <a:pt x="30" y="59"/>
                    <a:pt x="37" y="51"/>
                    <a:pt x="36" y="42"/>
                  </a:cubicBezTo>
                  <a:lnTo>
                    <a:pt x="36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113">
              <a:extLst>
                <a:ext uri="{FF2B5EF4-FFF2-40B4-BE49-F238E27FC236}">
                  <a16:creationId xmlns:a16="http://schemas.microsoft.com/office/drawing/2014/main" id="{F7F37437-EC45-459A-BD16-C23DF7FD7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0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0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2" y="59"/>
                    <a:pt x="17" y="59"/>
                  </a:cubicBezTo>
                  <a:cubicBezTo>
                    <a:pt x="23" y="59"/>
                    <a:pt x="30" y="58"/>
                    <a:pt x="30" y="51"/>
                  </a:cubicBezTo>
                  <a:cubicBezTo>
                    <a:pt x="30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114">
              <a:extLst>
                <a:ext uri="{FF2B5EF4-FFF2-40B4-BE49-F238E27FC236}">
                  <a16:creationId xmlns:a16="http://schemas.microsoft.com/office/drawing/2014/main" id="{F9C225C1-448A-4A9D-BF58-537AE9841C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1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1" y="59"/>
                    <a:pt x="17" y="59"/>
                  </a:cubicBezTo>
                  <a:cubicBezTo>
                    <a:pt x="23" y="59"/>
                    <a:pt x="31" y="58"/>
                    <a:pt x="31" y="51"/>
                  </a:cubicBezTo>
                  <a:cubicBezTo>
                    <a:pt x="31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115">
              <a:extLst>
                <a:ext uri="{FF2B5EF4-FFF2-40B4-BE49-F238E27FC236}">
                  <a16:creationId xmlns:a16="http://schemas.microsoft.com/office/drawing/2014/main" id="{BA47B41E-C24C-465F-9E2E-4813AC1DC0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3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3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50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6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116">
              <a:extLst>
                <a:ext uri="{FF2B5EF4-FFF2-40B4-BE49-F238E27FC236}">
                  <a16:creationId xmlns:a16="http://schemas.microsoft.com/office/drawing/2014/main" id="{01B7C2F7-3898-49CC-BE7C-730D39E103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0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117">
              <a:extLst>
                <a:ext uri="{FF2B5EF4-FFF2-40B4-BE49-F238E27FC236}">
                  <a16:creationId xmlns:a16="http://schemas.microsoft.com/office/drawing/2014/main" id="{83EE26F5-FBE5-4731-A627-9FA551705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4" y="2488"/>
              <a:ext cx="20" cy="39"/>
            </a:xfrm>
            <a:custGeom>
              <a:avLst/>
              <a:gdLst>
                <a:gd name="T0" fmla="*/ 12 w 50"/>
                <a:gd name="T1" fmla="*/ 96 h 97"/>
                <a:gd name="T2" fmla="*/ 12 w 50"/>
                <a:gd name="T3" fmla="*/ 41 h 97"/>
                <a:gd name="T4" fmla="*/ 0 w 50"/>
                <a:gd name="T5" fmla="*/ 41 h 97"/>
                <a:gd name="T6" fmla="*/ 0 w 50"/>
                <a:gd name="T7" fmla="*/ 31 h 97"/>
                <a:gd name="T8" fmla="*/ 12 w 50"/>
                <a:gd name="T9" fmla="*/ 31 h 97"/>
                <a:gd name="T10" fmla="*/ 12 w 50"/>
                <a:gd name="T11" fmla="*/ 24 h 97"/>
                <a:gd name="T12" fmla="*/ 37 w 50"/>
                <a:gd name="T13" fmla="*/ 0 h 97"/>
                <a:gd name="T14" fmla="*/ 50 w 50"/>
                <a:gd name="T15" fmla="*/ 2 h 97"/>
                <a:gd name="T16" fmla="*/ 50 w 50"/>
                <a:gd name="T17" fmla="*/ 12 h 97"/>
                <a:gd name="T18" fmla="*/ 38 w 50"/>
                <a:gd name="T19" fmla="*/ 10 h 97"/>
                <a:gd name="T20" fmla="*/ 25 w 50"/>
                <a:gd name="T21" fmla="*/ 25 h 97"/>
                <a:gd name="T22" fmla="*/ 25 w 50"/>
                <a:gd name="T23" fmla="*/ 31 h 97"/>
                <a:gd name="T24" fmla="*/ 45 w 50"/>
                <a:gd name="T25" fmla="*/ 31 h 97"/>
                <a:gd name="T26" fmla="*/ 45 w 50"/>
                <a:gd name="T27" fmla="*/ 41 h 97"/>
                <a:gd name="T28" fmla="*/ 24 w 50"/>
                <a:gd name="T29" fmla="*/ 41 h 97"/>
                <a:gd name="T30" fmla="*/ 24 w 50"/>
                <a:gd name="T31" fmla="*/ 97 h 97"/>
                <a:gd name="T32" fmla="*/ 12 w 50"/>
                <a:gd name="T33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97">
                  <a:moveTo>
                    <a:pt x="12" y="96"/>
                  </a:moveTo>
                  <a:lnTo>
                    <a:pt x="12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12" y="31"/>
                  </a:lnTo>
                  <a:lnTo>
                    <a:pt x="12" y="24"/>
                  </a:lnTo>
                  <a:cubicBezTo>
                    <a:pt x="12" y="7"/>
                    <a:pt x="21" y="0"/>
                    <a:pt x="37" y="0"/>
                  </a:cubicBezTo>
                  <a:cubicBezTo>
                    <a:pt x="41" y="0"/>
                    <a:pt x="46" y="1"/>
                    <a:pt x="50" y="2"/>
                  </a:cubicBezTo>
                  <a:lnTo>
                    <a:pt x="50" y="12"/>
                  </a:lnTo>
                  <a:cubicBezTo>
                    <a:pt x="46" y="11"/>
                    <a:pt x="42" y="10"/>
                    <a:pt x="38" y="10"/>
                  </a:cubicBezTo>
                  <a:cubicBezTo>
                    <a:pt x="29" y="10"/>
                    <a:pt x="25" y="17"/>
                    <a:pt x="25" y="25"/>
                  </a:cubicBezTo>
                  <a:lnTo>
                    <a:pt x="25" y="31"/>
                  </a:lnTo>
                  <a:lnTo>
                    <a:pt x="45" y="31"/>
                  </a:lnTo>
                  <a:lnTo>
                    <a:pt x="45" y="41"/>
                  </a:lnTo>
                  <a:lnTo>
                    <a:pt x="24" y="41"/>
                  </a:lnTo>
                  <a:lnTo>
                    <a:pt x="24" y="97"/>
                  </a:lnTo>
                  <a:lnTo>
                    <a:pt x="12" y="96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118">
              <a:extLst>
                <a:ext uri="{FF2B5EF4-FFF2-40B4-BE49-F238E27FC236}">
                  <a16:creationId xmlns:a16="http://schemas.microsoft.com/office/drawing/2014/main" id="{D2F7C418-3D03-4419-A2A6-0AF1631C0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87" y="2489"/>
              <a:ext cx="20" cy="38"/>
            </a:xfrm>
            <a:custGeom>
              <a:avLst/>
              <a:gdLst>
                <a:gd name="T0" fmla="*/ 39 w 51"/>
                <a:gd name="T1" fmla="*/ 93 h 95"/>
                <a:gd name="T2" fmla="*/ 39 w 51"/>
                <a:gd name="T3" fmla="*/ 79 h 95"/>
                <a:gd name="T4" fmla="*/ 39 w 51"/>
                <a:gd name="T5" fmla="*/ 79 h 95"/>
                <a:gd name="T6" fmla="*/ 18 w 51"/>
                <a:gd name="T7" fmla="*/ 95 h 95"/>
                <a:gd name="T8" fmla="*/ 0 w 51"/>
                <a:gd name="T9" fmla="*/ 73 h 95"/>
                <a:gd name="T10" fmla="*/ 0 w 51"/>
                <a:gd name="T11" fmla="*/ 28 h 95"/>
                <a:gd name="T12" fmla="*/ 13 w 51"/>
                <a:gd name="T13" fmla="*/ 28 h 95"/>
                <a:gd name="T14" fmla="*/ 13 w 51"/>
                <a:gd name="T15" fmla="*/ 64 h 95"/>
                <a:gd name="T16" fmla="*/ 13 w 51"/>
                <a:gd name="T17" fmla="*/ 72 h 95"/>
                <a:gd name="T18" fmla="*/ 21 w 51"/>
                <a:gd name="T19" fmla="*/ 83 h 95"/>
                <a:gd name="T20" fmla="*/ 39 w 51"/>
                <a:gd name="T21" fmla="*/ 56 h 95"/>
                <a:gd name="T22" fmla="*/ 39 w 51"/>
                <a:gd name="T23" fmla="*/ 28 h 95"/>
                <a:gd name="T24" fmla="*/ 51 w 51"/>
                <a:gd name="T25" fmla="*/ 28 h 95"/>
                <a:gd name="T26" fmla="*/ 51 w 51"/>
                <a:gd name="T27" fmla="*/ 93 h 95"/>
                <a:gd name="T28" fmla="*/ 39 w 51"/>
                <a:gd name="T29" fmla="*/ 93 h 95"/>
                <a:gd name="T30" fmla="*/ 3 w 51"/>
                <a:gd name="T31" fmla="*/ 15 h 95"/>
                <a:gd name="T32" fmla="*/ 3 w 51"/>
                <a:gd name="T33" fmla="*/ 0 h 95"/>
                <a:gd name="T34" fmla="*/ 20 w 51"/>
                <a:gd name="T35" fmla="*/ 0 h 95"/>
                <a:gd name="T36" fmla="*/ 20 w 51"/>
                <a:gd name="T37" fmla="*/ 15 h 95"/>
                <a:gd name="T38" fmla="*/ 3 w 51"/>
                <a:gd name="T39" fmla="*/ 15 h 95"/>
                <a:gd name="T40" fmla="*/ 32 w 51"/>
                <a:gd name="T41" fmla="*/ 15 h 95"/>
                <a:gd name="T42" fmla="*/ 32 w 51"/>
                <a:gd name="T43" fmla="*/ 0 h 95"/>
                <a:gd name="T44" fmla="*/ 49 w 51"/>
                <a:gd name="T45" fmla="*/ 0 h 95"/>
                <a:gd name="T46" fmla="*/ 49 w 51"/>
                <a:gd name="T47" fmla="*/ 15 h 95"/>
                <a:gd name="T48" fmla="*/ 32 w 51"/>
                <a:gd name="T49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95">
                  <a:moveTo>
                    <a:pt x="39" y="93"/>
                  </a:moveTo>
                  <a:lnTo>
                    <a:pt x="39" y="79"/>
                  </a:lnTo>
                  <a:lnTo>
                    <a:pt x="39" y="79"/>
                  </a:lnTo>
                  <a:cubicBezTo>
                    <a:pt x="36" y="89"/>
                    <a:pt x="27" y="95"/>
                    <a:pt x="18" y="95"/>
                  </a:cubicBezTo>
                  <a:cubicBezTo>
                    <a:pt x="5" y="95"/>
                    <a:pt x="0" y="85"/>
                    <a:pt x="0" y="73"/>
                  </a:cubicBezTo>
                  <a:lnTo>
                    <a:pt x="0" y="28"/>
                  </a:lnTo>
                  <a:lnTo>
                    <a:pt x="13" y="28"/>
                  </a:lnTo>
                  <a:lnTo>
                    <a:pt x="13" y="64"/>
                  </a:lnTo>
                  <a:lnTo>
                    <a:pt x="13" y="72"/>
                  </a:lnTo>
                  <a:cubicBezTo>
                    <a:pt x="13" y="78"/>
                    <a:pt x="14" y="83"/>
                    <a:pt x="21" y="83"/>
                  </a:cubicBezTo>
                  <a:cubicBezTo>
                    <a:pt x="34" y="83"/>
                    <a:pt x="39" y="65"/>
                    <a:pt x="39" y="56"/>
                  </a:cubicBezTo>
                  <a:lnTo>
                    <a:pt x="39" y="28"/>
                  </a:lnTo>
                  <a:lnTo>
                    <a:pt x="51" y="28"/>
                  </a:lnTo>
                  <a:lnTo>
                    <a:pt x="51" y="93"/>
                  </a:lnTo>
                  <a:lnTo>
                    <a:pt x="39" y="93"/>
                  </a:lnTo>
                  <a:close/>
                  <a:moveTo>
                    <a:pt x="3" y="15"/>
                  </a:moveTo>
                  <a:lnTo>
                    <a:pt x="3" y="0"/>
                  </a:lnTo>
                  <a:lnTo>
                    <a:pt x="20" y="0"/>
                  </a:lnTo>
                  <a:lnTo>
                    <a:pt x="20" y="15"/>
                  </a:lnTo>
                  <a:lnTo>
                    <a:pt x="3" y="15"/>
                  </a:lnTo>
                  <a:close/>
                  <a:moveTo>
                    <a:pt x="32" y="15"/>
                  </a:moveTo>
                  <a:lnTo>
                    <a:pt x="32" y="0"/>
                  </a:lnTo>
                  <a:lnTo>
                    <a:pt x="49" y="0"/>
                  </a:lnTo>
                  <a:lnTo>
                    <a:pt x="49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119">
              <a:extLst>
                <a:ext uri="{FF2B5EF4-FFF2-40B4-BE49-F238E27FC236}">
                  <a16:creationId xmlns:a16="http://schemas.microsoft.com/office/drawing/2014/main" id="{7837BC7C-2726-46FE-AE7B-E0B516626A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7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120">
              <a:extLst>
                <a:ext uri="{FF2B5EF4-FFF2-40B4-BE49-F238E27FC236}">
                  <a16:creationId xmlns:a16="http://schemas.microsoft.com/office/drawing/2014/main" id="{FD1DADBA-6B1A-4A89-A662-8216DC09B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2" y="2488"/>
              <a:ext cx="28" cy="39"/>
            </a:xfrm>
            <a:custGeom>
              <a:avLst/>
              <a:gdLst>
                <a:gd name="T0" fmla="*/ 56 w 70"/>
                <a:gd name="T1" fmla="*/ 53 h 98"/>
                <a:gd name="T2" fmla="*/ 36 w 70"/>
                <a:gd name="T3" fmla="*/ 53 h 98"/>
                <a:gd name="T4" fmla="*/ 36 w 70"/>
                <a:gd name="T5" fmla="*/ 42 h 98"/>
                <a:gd name="T6" fmla="*/ 70 w 70"/>
                <a:gd name="T7" fmla="*/ 42 h 98"/>
                <a:gd name="T8" fmla="*/ 70 w 70"/>
                <a:gd name="T9" fmla="*/ 89 h 98"/>
                <a:gd name="T10" fmla="*/ 40 w 70"/>
                <a:gd name="T11" fmla="*/ 98 h 98"/>
                <a:gd name="T12" fmla="*/ 0 w 70"/>
                <a:gd name="T13" fmla="*/ 46 h 98"/>
                <a:gd name="T14" fmla="*/ 38 w 70"/>
                <a:gd name="T15" fmla="*/ 0 h 98"/>
                <a:gd name="T16" fmla="*/ 69 w 70"/>
                <a:gd name="T17" fmla="*/ 27 h 98"/>
                <a:gd name="T18" fmla="*/ 54 w 70"/>
                <a:gd name="T19" fmla="*/ 27 h 98"/>
                <a:gd name="T20" fmla="*/ 37 w 70"/>
                <a:gd name="T21" fmla="*/ 11 h 98"/>
                <a:gd name="T22" fmla="*/ 15 w 70"/>
                <a:gd name="T23" fmla="*/ 46 h 98"/>
                <a:gd name="T24" fmla="*/ 40 w 70"/>
                <a:gd name="T25" fmla="*/ 87 h 98"/>
                <a:gd name="T26" fmla="*/ 56 w 70"/>
                <a:gd name="T27" fmla="*/ 83 h 98"/>
                <a:gd name="T28" fmla="*/ 56 w 70"/>
                <a:gd name="T29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8">
                  <a:moveTo>
                    <a:pt x="56" y="53"/>
                  </a:moveTo>
                  <a:lnTo>
                    <a:pt x="36" y="53"/>
                  </a:lnTo>
                  <a:lnTo>
                    <a:pt x="36" y="42"/>
                  </a:lnTo>
                  <a:lnTo>
                    <a:pt x="70" y="42"/>
                  </a:lnTo>
                  <a:lnTo>
                    <a:pt x="70" y="89"/>
                  </a:lnTo>
                  <a:cubicBezTo>
                    <a:pt x="61" y="95"/>
                    <a:pt x="51" y="98"/>
                    <a:pt x="40" y="98"/>
                  </a:cubicBezTo>
                  <a:cubicBezTo>
                    <a:pt x="9" y="98"/>
                    <a:pt x="0" y="73"/>
                    <a:pt x="0" y="46"/>
                  </a:cubicBezTo>
                  <a:cubicBezTo>
                    <a:pt x="0" y="21"/>
                    <a:pt x="9" y="0"/>
                    <a:pt x="38" y="0"/>
                  </a:cubicBezTo>
                  <a:cubicBezTo>
                    <a:pt x="54" y="0"/>
                    <a:pt x="69" y="8"/>
                    <a:pt x="69" y="27"/>
                  </a:cubicBezTo>
                  <a:lnTo>
                    <a:pt x="54" y="27"/>
                  </a:lnTo>
                  <a:cubicBezTo>
                    <a:pt x="54" y="18"/>
                    <a:pt x="46" y="10"/>
                    <a:pt x="37" y="11"/>
                  </a:cubicBezTo>
                  <a:cubicBezTo>
                    <a:pt x="18" y="11"/>
                    <a:pt x="15" y="31"/>
                    <a:pt x="15" y="46"/>
                  </a:cubicBezTo>
                  <a:cubicBezTo>
                    <a:pt x="15" y="63"/>
                    <a:pt x="17" y="87"/>
                    <a:pt x="40" y="87"/>
                  </a:cubicBezTo>
                  <a:cubicBezTo>
                    <a:pt x="46" y="87"/>
                    <a:pt x="51" y="86"/>
                    <a:pt x="56" y="83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121">
              <a:extLst>
                <a:ext uri="{FF2B5EF4-FFF2-40B4-BE49-F238E27FC236}">
                  <a16:creationId xmlns:a16="http://schemas.microsoft.com/office/drawing/2014/main" id="{BE833883-36DF-4F32-B955-117F8C95E6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86" y="2499"/>
              <a:ext cx="21" cy="28"/>
            </a:xfrm>
            <a:custGeom>
              <a:avLst/>
              <a:gdLst>
                <a:gd name="T0" fmla="*/ 49 w 53"/>
                <a:gd name="T1" fmla="*/ 67 h 69"/>
                <a:gd name="T2" fmla="*/ 33 w 53"/>
                <a:gd name="T3" fmla="*/ 69 h 69"/>
                <a:gd name="T4" fmla="*/ 0 w 53"/>
                <a:gd name="T5" fmla="*/ 31 h 69"/>
                <a:gd name="T6" fmla="*/ 27 w 53"/>
                <a:gd name="T7" fmla="*/ 0 h 69"/>
                <a:gd name="T8" fmla="*/ 51 w 53"/>
                <a:gd name="T9" fmla="*/ 27 h 69"/>
                <a:gd name="T10" fmla="*/ 51 w 53"/>
                <a:gd name="T11" fmla="*/ 30 h 69"/>
                <a:gd name="T12" fmla="*/ 13 w 53"/>
                <a:gd name="T13" fmla="*/ 30 h 69"/>
                <a:gd name="T14" fmla="*/ 37 w 53"/>
                <a:gd name="T15" fmla="*/ 59 h 69"/>
                <a:gd name="T16" fmla="*/ 50 w 53"/>
                <a:gd name="T17" fmla="*/ 57 h 69"/>
                <a:gd name="T18" fmla="*/ 49 w 53"/>
                <a:gd name="T19" fmla="*/ 67 h 69"/>
                <a:gd name="T20" fmla="*/ 38 w 53"/>
                <a:gd name="T21" fmla="*/ 22 h 69"/>
                <a:gd name="T22" fmla="*/ 26 w 53"/>
                <a:gd name="T23" fmla="*/ 10 h 69"/>
                <a:gd name="T24" fmla="*/ 13 w 53"/>
                <a:gd name="T25" fmla="*/ 18 h 69"/>
                <a:gd name="T26" fmla="*/ 12 w 53"/>
                <a:gd name="T27" fmla="*/ 22 h 69"/>
                <a:gd name="T28" fmla="*/ 38 w 53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3" y="12"/>
                    <a:pt x="51" y="27"/>
                  </a:cubicBezTo>
                  <a:lnTo>
                    <a:pt x="51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3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122">
              <a:extLst>
                <a:ext uri="{FF2B5EF4-FFF2-40B4-BE49-F238E27FC236}">
                  <a16:creationId xmlns:a16="http://schemas.microsoft.com/office/drawing/2014/main" id="{FAF1D8C4-F0ED-4FAE-AAC4-A7B834A67B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3" y="2499"/>
              <a:ext cx="21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4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4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123">
              <a:extLst>
                <a:ext uri="{FF2B5EF4-FFF2-40B4-BE49-F238E27FC236}">
                  <a16:creationId xmlns:a16="http://schemas.microsoft.com/office/drawing/2014/main" id="{7C595E2F-616C-48B7-BF1B-82A7E98E5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41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6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6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124">
              <a:extLst>
                <a:ext uri="{FF2B5EF4-FFF2-40B4-BE49-F238E27FC236}">
                  <a16:creationId xmlns:a16="http://schemas.microsoft.com/office/drawing/2014/main" id="{FD95683D-33AB-405E-8CA3-296356669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2 w 33"/>
                <a:gd name="T5" fmla="*/ 2 h 67"/>
                <a:gd name="T6" fmla="*/ 12 w 33"/>
                <a:gd name="T7" fmla="*/ 15 h 67"/>
                <a:gd name="T8" fmla="*/ 12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2" y="2"/>
                  </a:lnTo>
                  <a:lnTo>
                    <a:pt x="12" y="15"/>
                  </a:lnTo>
                  <a:lnTo>
                    <a:pt x="12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125">
              <a:extLst>
                <a:ext uri="{FF2B5EF4-FFF2-40B4-BE49-F238E27FC236}">
                  <a16:creationId xmlns:a16="http://schemas.microsoft.com/office/drawing/2014/main" id="{FB1C1169-467C-4ADE-B391-C2BB5E09C0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6" y="2499"/>
              <a:ext cx="21" cy="29"/>
            </a:xfrm>
            <a:custGeom>
              <a:avLst/>
              <a:gdLst>
                <a:gd name="T0" fmla="*/ 37 w 52"/>
                <a:gd name="T1" fmla="*/ 68 h 72"/>
                <a:gd name="T2" fmla="*/ 37 w 52"/>
                <a:gd name="T3" fmla="*/ 60 h 72"/>
                <a:gd name="T4" fmla="*/ 37 w 52"/>
                <a:gd name="T5" fmla="*/ 60 h 72"/>
                <a:gd name="T6" fmla="*/ 21 w 52"/>
                <a:gd name="T7" fmla="*/ 70 h 72"/>
                <a:gd name="T8" fmla="*/ 1 w 52"/>
                <a:gd name="T9" fmla="*/ 52 h 72"/>
                <a:gd name="T10" fmla="*/ 37 w 52"/>
                <a:gd name="T11" fmla="*/ 31 h 72"/>
                <a:gd name="T12" fmla="*/ 37 w 52"/>
                <a:gd name="T13" fmla="*/ 21 h 72"/>
                <a:gd name="T14" fmla="*/ 27 w 52"/>
                <a:gd name="T15" fmla="*/ 11 h 72"/>
                <a:gd name="T16" fmla="*/ 16 w 52"/>
                <a:gd name="T17" fmla="*/ 21 h 72"/>
                <a:gd name="T18" fmla="*/ 4 w 52"/>
                <a:gd name="T19" fmla="*/ 21 h 72"/>
                <a:gd name="T20" fmla="*/ 29 w 52"/>
                <a:gd name="T21" fmla="*/ 1 h 72"/>
                <a:gd name="T22" fmla="*/ 50 w 52"/>
                <a:gd name="T23" fmla="*/ 22 h 72"/>
                <a:gd name="T24" fmla="*/ 50 w 52"/>
                <a:gd name="T25" fmla="*/ 68 h 72"/>
                <a:gd name="T26" fmla="*/ 37 w 52"/>
                <a:gd name="T27" fmla="*/ 68 h 72"/>
                <a:gd name="T28" fmla="*/ 37 w 52"/>
                <a:gd name="T29" fmla="*/ 39 h 72"/>
                <a:gd name="T30" fmla="*/ 35 w 52"/>
                <a:gd name="T31" fmla="*/ 39 h 72"/>
                <a:gd name="T32" fmla="*/ 15 w 52"/>
                <a:gd name="T33" fmla="*/ 52 h 72"/>
                <a:gd name="T34" fmla="*/ 23 w 52"/>
                <a:gd name="T35" fmla="*/ 60 h 72"/>
                <a:gd name="T36" fmla="*/ 37 w 52"/>
                <a:gd name="T37" fmla="*/ 42 h 72"/>
                <a:gd name="T38" fmla="*/ 37 w 52"/>
                <a:gd name="T3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2">
                  <a:moveTo>
                    <a:pt x="37" y="68"/>
                  </a:moveTo>
                  <a:lnTo>
                    <a:pt x="37" y="60"/>
                  </a:lnTo>
                  <a:lnTo>
                    <a:pt x="37" y="60"/>
                  </a:lnTo>
                  <a:cubicBezTo>
                    <a:pt x="34" y="66"/>
                    <a:pt x="27" y="70"/>
                    <a:pt x="21" y="70"/>
                  </a:cubicBezTo>
                  <a:cubicBezTo>
                    <a:pt x="10" y="72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7" y="68"/>
                  </a:lnTo>
                  <a:close/>
                  <a:moveTo>
                    <a:pt x="37" y="39"/>
                  </a:moveTo>
                  <a:lnTo>
                    <a:pt x="35" y="39"/>
                  </a:lnTo>
                  <a:cubicBezTo>
                    <a:pt x="27" y="39"/>
                    <a:pt x="15" y="43"/>
                    <a:pt x="15" y="52"/>
                  </a:cubicBezTo>
                  <a:cubicBezTo>
                    <a:pt x="15" y="56"/>
                    <a:pt x="18" y="60"/>
                    <a:pt x="23" y="60"/>
                  </a:cubicBezTo>
                  <a:cubicBezTo>
                    <a:pt x="31" y="59"/>
                    <a:pt x="37" y="51"/>
                    <a:pt x="37" y="42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1BBC1A1-77C7-4DA4-B17A-95B7DA9B57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491"/>
              <a:ext cx="17" cy="36"/>
            </a:xfrm>
            <a:custGeom>
              <a:avLst/>
              <a:gdLst>
                <a:gd name="T0" fmla="*/ 42 w 43"/>
                <a:gd name="T1" fmla="*/ 89 h 90"/>
                <a:gd name="T2" fmla="*/ 32 w 43"/>
                <a:gd name="T3" fmla="*/ 90 h 90"/>
                <a:gd name="T4" fmla="*/ 12 w 43"/>
                <a:gd name="T5" fmla="*/ 74 h 90"/>
                <a:gd name="T6" fmla="*/ 12 w 43"/>
                <a:gd name="T7" fmla="*/ 33 h 90"/>
                <a:gd name="T8" fmla="*/ 0 w 43"/>
                <a:gd name="T9" fmla="*/ 33 h 90"/>
                <a:gd name="T10" fmla="*/ 0 w 43"/>
                <a:gd name="T11" fmla="*/ 23 h 90"/>
                <a:gd name="T12" fmla="*/ 12 w 43"/>
                <a:gd name="T13" fmla="*/ 23 h 90"/>
                <a:gd name="T14" fmla="*/ 12 w 43"/>
                <a:gd name="T15" fmla="*/ 8 h 90"/>
                <a:gd name="T16" fmla="*/ 25 w 43"/>
                <a:gd name="T17" fmla="*/ 0 h 90"/>
                <a:gd name="T18" fmla="*/ 25 w 43"/>
                <a:gd name="T19" fmla="*/ 23 h 90"/>
                <a:gd name="T20" fmla="*/ 43 w 43"/>
                <a:gd name="T21" fmla="*/ 23 h 90"/>
                <a:gd name="T22" fmla="*/ 43 w 43"/>
                <a:gd name="T23" fmla="*/ 33 h 90"/>
                <a:gd name="T24" fmla="*/ 25 w 43"/>
                <a:gd name="T25" fmla="*/ 33 h 90"/>
                <a:gd name="T26" fmla="*/ 25 w 43"/>
                <a:gd name="T27" fmla="*/ 68 h 90"/>
                <a:gd name="T28" fmla="*/ 35 w 43"/>
                <a:gd name="T29" fmla="*/ 80 h 90"/>
                <a:gd name="T30" fmla="*/ 42 w 43"/>
                <a:gd name="T31" fmla="*/ 79 h 90"/>
                <a:gd name="T32" fmla="*/ 42 w 43"/>
                <a:gd name="T33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0">
                  <a:moveTo>
                    <a:pt x="42" y="89"/>
                  </a:moveTo>
                  <a:cubicBezTo>
                    <a:pt x="38" y="90"/>
                    <a:pt x="35" y="90"/>
                    <a:pt x="32" y="90"/>
                  </a:cubicBezTo>
                  <a:cubicBezTo>
                    <a:pt x="20" y="90"/>
                    <a:pt x="12" y="86"/>
                    <a:pt x="12" y="74"/>
                  </a:cubicBezTo>
                  <a:lnTo>
                    <a:pt x="12" y="3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12" y="8"/>
                  </a:lnTo>
                  <a:lnTo>
                    <a:pt x="25" y="0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43" y="33"/>
                  </a:lnTo>
                  <a:lnTo>
                    <a:pt x="25" y="33"/>
                  </a:lnTo>
                  <a:lnTo>
                    <a:pt x="25" y="68"/>
                  </a:lnTo>
                  <a:cubicBezTo>
                    <a:pt x="25" y="75"/>
                    <a:pt x="26" y="80"/>
                    <a:pt x="35" y="80"/>
                  </a:cubicBezTo>
                  <a:cubicBezTo>
                    <a:pt x="37" y="80"/>
                    <a:pt x="39" y="80"/>
                    <a:pt x="42" y="79"/>
                  </a:cubicBezTo>
                  <a:lnTo>
                    <a:pt x="42" y="8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127">
              <a:extLst>
                <a:ext uri="{FF2B5EF4-FFF2-40B4-BE49-F238E27FC236}">
                  <a16:creationId xmlns:a16="http://schemas.microsoft.com/office/drawing/2014/main" id="{C2CE244D-104B-467E-9BAB-BED0E32F85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5" y="2488"/>
              <a:ext cx="6" cy="39"/>
            </a:xfrm>
            <a:custGeom>
              <a:avLst/>
              <a:gdLst>
                <a:gd name="T0" fmla="*/ 0 w 15"/>
                <a:gd name="T1" fmla="*/ 14 h 95"/>
                <a:gd name="T2" fmla="*/ 0 w 15"/>
                <a:gd name="T3" fmla="*/ 0 h 95"/>
                <a:gd name="T4" fmla="*/ 15 w 15"/>
                <a:gd name="T5" fmla="*/ 0 h 95"/>
                <a:gd name="T6" fmla="*/ 15 w 15"/>
                <a:gd name="T7" fmla="*/ 14 h 95"/>
                <a:gd name="T8" fmla="*/ 0 w 15"/>
                <a:gd name="T9" fmla="*/ 14 h 95"/>
                <a:gd name="T10" fmla="*/ 2 w 15"/>
                <a:gd name="T11" fmla="*/ 95 h 95"/>
                <a:gd name="T12" fmla="*/ 2 w 15"/>
                <a:gd name="T13" fmla="*/ 29 h 95"/>
                <a:gd name="T14" fmla="*/ 14 w 15"/>
                <a:gd name="T15" fmla="*/ 29 h 95"/>
                <a:gd name="T16" fmla="*/ 14 w 15"/>
                <a:gd name="T17" fmla="*/ 95 h 95"/>
                <a:gd name="T18" fmla="*/ 2 w 15"/>
                <a:gd name="T1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5">
                  <a:moveTo>
                    <a:pt x="0" y="1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close/>
                  <a:moveTo>
                    <a:pt x="2" y="95"/>
                  </a:moveTo>
                  <a:lnTo>
                    <a:pt x="2" y="29"/>
                  </a:lnTo>
                  <a:lnTo>
                    <a:pt x="14" y="29"/>
                  </a:lnTo>
                  <a:lnTo>
                    <a:pt x="14" y="95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6134A652-3408-46D6-86F1-5B3378F33C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48" y="2499"/>
              <a:ext cx="24" cy="28"/>
            </a:xfrm>
            <a:custGeom>
              <a:avLst/>
              <a:gdLst>
                <a:gd name="T0" fmla="*/ 0 w 59"/>
                <a:gd name="T1" fmla="*/ 35 h 69"/>
                <a:gd name="T2" fmla="*/ 29 w 59"/>
                <a:gd name="T3" fmla="*/ 0 h 69"/>
                <a:gd name="T4" fmla="*/ 59 w 59"/>
                <a:gd name="T5" fmla="*/ 35 h 69"/>
                <a:gd name="T6" fmla="*/ 30 w 59"/>
                <a:gd name="T7" fmla="*/ 69 h 69"/>
                <a:gd name="T8" fmla="*/ 0 w 59"/>
                <a:gd name="T9" fmla="*/ 35 h 69"/>
                <a:gd name="T10" fmla="*/ 45 w 59"/>
                <a:gd name="T11" fmla="*/ 35 h 69"/>
                <a:gd name="T12" fmla="*/ 29 w 59"/>
                <a:gd name="T13" fmla="*/ 10 h 69"/>
                <a:gd name="T14" fmla="*/ 14 w 59"/>
                <a:gd name="T15" fmla="*/ 35 h 69"/>
                <a:gd name="T16" fmla="*/ 29 w 59"/>
                <a:gd name="T17" fmla="*/ 60 h 69"/>
                <a:gd name="T18" fmla="*/ 45 w 59"/>
                <a:gd name="T19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9">
                  <a:moveTo>
                    <a:pt x="0" y="35"/>
                  </a:moveTo>
                  <a:cubicBezTo>
                    <a:pt x="0" y="16"/>
                    <a:pt x="8" y="0"/>
                    <a:pt x="29" y="0"/>
                  </a:cubicBezTo>
                  <a:cubicBezTo>
                    <a:pt x="50" y="0"/>
                    <a:pt x="59" y="16"/>
                    <a:pt x="59" y="35"/>
                  </a:cubicBezTo>
                  <a:cubicBezTo>
                    <a:pt x="59" y="54"/>
                    <a:pt x="51" y="69"/>
                    <a:pt x="30" y="69"/>
                  </a:cubicBezTo>
                  <a:cubicBezTo>
                    <a:pt x="9" y="69"/>
                    <a:pt x="0" y="54"/>
                    <a:pt x="0" y="35"/>
                  </a:cubicBezTo>
                  <a:close/>
                  <a:moveTo>
                    <a:pt x="45" y="35"/>
                  </a:moveTo>
                  <a:cubicBezTo>
                    <a:pt x="45" y="24"/>
                    <a:pt x="43" y="10"/>
                    <a:pt x="29" y="10"/>
                  </a:cubicBezTo>
                  <a:cubicBezTo>
                    <a:pt x="16" y="10"/>
                    <a:pt x="14" y="24"/>
                    <a:pt x="14" y="35"/>
                  </a:cubicBezTo>
                  <a:cubicBezTo>
                    <a:pt x="14" y="46"/>
                    <a:pt x="16" y="60"/>
                    <a:pt x="29" y="60"/>
                  </a:cubicBezTo>
                  <a:cubicBezTo>
                    <a:pt x="43" y="60"/>
                    <a:pt x="45" y="45"/>
                    <a:pt x="45" y="35"/>
                  </a:cubicBez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E9798E4A-EDFF-49DF-B858-B7C2F46E0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9" y="2499"/>
              <a:ext cx="20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130">
              <a:extLst>
                <a:ext uri="{FF2B5EF4-FFF2-40B4-BE49-F238E27FC236}">
                  <a16:creationId xmlns:a16="http://schemas.microsoft.com/office/drawing/2014/main" id="{17301126-43D0-4B9B-8EB7-F5482EDD1E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6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131">
              <a:extLst>
                <a:ext uri="{FF2B5EF4-FFF2-40B4-BE49-F238E27FC236}">
                  <a16:creationId xmlns:a16="http://schemas.microsoft.com/office/drawing/2014/main" id="{86B4CFFA-C9BE-4CB0-ACA4-47C2ED5E9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4" y="2499"/>
              <a:ext cx="20" cy="27"/>
            </a:xfrm>
            <a:custGeom>
              <a:avLst/>
              <a:gdLst>
                <a:gd name="T0" fmla="*/ 38 w 51"/>
                <a:gd name="T1" fmla="*/ 67 h 67"/>
                <a:gd name="T2" fmla="*/ 38 w 51"/>
                <a:gd name="T3" fmla="*/ 32 h 67"/>
                <a:gd name="T4" fmla="*/ 38 w 51"/>
                <a:gd name="T5" fmla="*/ 24 h 67"/>
                <a:gd name="T6" fmla="*/ 30 w 51"/>
                <a:gd name="T7" fmla="*/ 13 h 67"/>
                <a:gd name="T8" fmla="*/ 12 w 51"/>
                <a:gd name="T9" fmla="*/ 40 h 67"/>
                <a:gd name="T10" fmla="*/ 12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2 w 51"/>
                <a:gd name="T17" fmla="*/ 2 h 67"/>
                <a:gd name="T18" fmla="*/ 12 w 51"/>
                <a:gd name="T19" fmla="*/ 16 h 67"/>
                <a:gd name="T20" fmla="*/ 12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8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8" y="67"/>
                  </a:moveTo>
                  <a:lnTo>
                    <a:pt x="38" y="32"/>
                  </a:lnTo>
                  <a:lnTo>
                    <a:pt x="38" y="24"/>
                  </a:lnTo>
                  <a:cubicBezTo>
                    <a:pt x="38" y="17"/>
                    <a:pt x="37" y="13"/>
                    <a:pt x="30" y="13"/>
                  </a:cubicBezTo>
                  <a:cubicBezTo>
                    <a:pt x="17" y="13"/>
                    <a:pt x="12" y="30"/>
                    <a:pt x="12" y="40"/>
                  </a:cubicBezTo>
                  <a:lnTo>
                    <a:pt x="12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16"/>
                  </a:lnTo>
                  <a:lnTo>
                    <a:pt x="12" y="16"/>
                  </a:lnTo>
                  <a:cubicBezTo>
                    <a:pt x="15" y="7"/>
                    <a:pt x="23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8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835C4D4B-E409-5A6F-E79D-AAC3413503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4508500"/>
            <a:ext cx="9144000" cy="635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89294A9-7F7B-375E-6A4E-FAD16F95452B}"/>
              </a:ext>
            </a:extLst>
          </p:cNvPr>
          <p:cNvSpPr txBox="1"/>
          <p:nvPr userDrawn="1"/>
        </p:nvSpPr>
        <p:spPr>
          <a:xfrm>
            <a:off x="823356" y="4897279"/>
            <a:ext cx="720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u="none" kern="1200" spc="50" baseline="0" dirty="0">
                <a:solidFill>
                  <a:srgbClr val="00589C"/>
                </a:solidFill>
                <a:latin typeface="Arial" charset="0"/>
                <a:ea typeface="ＭＳ Ｐゴシック" charset="0"/>
                <a:cs typeface="Rotis SemiSans Std Light"/>
              </a:rPr>
              <a:t>©  Zweckverband Bodensee-Wasserversorgung</a:t>
            </a:r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82753029-7948-761F-0378-D4B23DAB4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921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9" r:id="rId2"/>
    <p:sldLayoutId id="2147483799" r:id="rId3"/>
    <p:sldLayoutId id="2147483838" r:id="rId4"/>
  </p:sldLayoutIdLst>
  <p:hf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5pPr>
      <a:lvl6pPr marL="45714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287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431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57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080F"/>
        </a:buClr>
        <a:buSzPct val="90000"/>
        <a:buFont typeface="Arial" panose="020B0604020202020204" pitchFamily="34" charset="0"/>
        <a:buNone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1pPr>
      <a:lvl2pPr marL="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2pPr>
      <a:lvl3pPr marL="36000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3pPr>
      <a:lvl4pPr marL="534988" marR="0" indent="-176213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4pPr>
      <a:lvl5pPr marL="719138" marR="0" indent="-18415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5pPr>
      <a:lvl6pPr marL="890588" marR="0" indent="-17462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6pPr>
      <a:lvl7pPr marL="1071563" marR="0" indent="-18097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7pPr>
      <a:lvl8pPr marL="3519053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76197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1">
          <p15:clr>
            <a:srgbClr val="F26B43"/>
          </p15:clr>
        </p15:guide>
        <p15:guide id="2" pos="2540">
          <p15:clr>
            <a:srgbClr val="A4A3A4"/>
          </p15:clr>
        </p15:guide>
        <p15:guide id="3" pos="226">
          <p15:clr>
            <a:srgbClr val="547EBF"/>
          </p15:clr>
        </p15:guide>
        <p15:guide id="4" pos="4853">
          <p15:clr>
            <a:srgbClr val="547EBF"/>
          </p15:clr>
        </p15:guide>
        <p15:guide id="5" pos="5080">
          <p15:clr>
            <a:srgbClr val="547EBF"/>
          </p15:clr>
        </p15:guide>
        <p15:guide id="6" pos="2653">
          <p15:clr>
            <a:srgbClr val="FDE53C"/>
          </p15:clr>
        </p15:guide>
        <p15:guide id="7" pos="2426">
          <p15:clr>
            <a:srgbClr val="FDE53C"/>
          </p15:clr>
        </p15:guide>
        <p15:guide id="9" orient="horz" pos="2799">
          <p15:clr>
            <a:srgbClr val="547EBF"/>
          </p15:clr>
        </p15:guide>
        <p15:guide id="10" orient="horz" pos="282">
          <p15:clr>
            <a:srgbClr val="F26B43"/>
          </p15:clr>
        </p15:guide>
        <p15:guide id="11" orient="horz" pos="599">
          <p15:clr>
            <a:srgbClr val="F26B43"/>
          </p15:clr>
        </p15:guide>
        <p15:guide id="12" orient="horz" pos="509">
          <p15:clr>
            <a:srgbClr val="A4A3A4"/>
          </p15:clr>
        </p15:guide>
        <p15:guide id="13" orient="horz" pos="231">
          <p15:clr>
            <a:srgbClr val="A4A3A4"/>
          </p15:clr>
        </p15:guide>
        <p15:guide id="14" orient="horz" pos="571">
          <p15:clr>
            <a:srgbClr val="A4A3A4"/>
          </p15:clr>
        </p15:guide>
        <p15:guide id="15" orient="horz" pos="667">
          <p15:clr>
            <a:srgbClr val="FDE53C"/>
          </p15:clr>
        </p15:guide>
        <p15:guide id="16" orient="horz" pos="531">
          <p15:clr>
            <a:srgbClr val="FDE53C"/>
          </p15:clr>
        </p15:guide>
        <p15:guide id="17" orient="horz" pos="826">
          <p15:clr>
            <a:srgbClr val="FDE53C"/>
          </p15:clr>
        </p15:guide>
        <p15:guide id="18" orient="horz" pos="802">
          <p15:clr>
            <a:srgbClr val="FDE53C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DFD9A423-93C6-4145-8F96-ADD3F648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6B7C19D-4733-47D7-AF65-2376D81CC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09225"/>
            <a:ext cx="7347552" cy="35367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grpSp>
        <p:nvGrpSpPr>
          <p:cNvPr id="144" name="Group 69">
            <a:extLst>
              <a:ext uri="{FF2B5EF4-FFF2-40B4-BE49-F238E27FC236}">
                <a16:creationId xmlns:a16="http://schemas.microsoft.com/office/drawing/2014/main" id="{E51A7160-1BEF-4998-8FE4-442AA28686E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071200" y="165600"/>
            <a:ext cx="928800" cy="897315"/>
            <a:chOff x="5083" y="1961"/>
            <a:chExt cx="590" cy="570"/>
          </a:xfrm>
        </p:grpSpPr>
        <p:sp>
          <p:nvSpPr>
            <p:cNvPr id="145" name="AutoShape 68">
              <a:extLst>
                <a:ext uri="{FF2B5EF4-FFF2-40B4-BE49-F238E27FC236}">
                  <a16:creationId xmlns:a16="http://schemas.microsoft.com/office/drawing/2014/main" id="{C54EF2F4-08ED-414C-B352-C77AFCB38B2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083" y="1961"/>
              <a:ext cx="590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70">
              <a:extLst>
                <a:ext uri="{FF2B5EF4-FFF2-40B4-BE49-F238E27FC236}">
                  <a16:creationId xmlns:a16="http://schemas.microsoft.com/office/drawing/2014/main" id="{85913D40-0F10-4D0A-8835-78627EB551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8" y="1959"/>
              <a:ext cx="493" cy="277"/>
            </a:xfrm>
            <a:custGeom>
              <a:avLst/>
              <a:gdLst>
                <a:gd name="T0" fmla="*/ 666 w 1222"/>
                <a:gd name="T1" fmla="*/ 303 h 688"/>
                <a:gd name="T2" fmla="*/ 747 w 1222"/>
                <a:gd name="T3" fmla="*/ 289 h 688"/>
                <a:gd name="T4" fmla="*/ 834 w 1222"/>
                <a:gd name="T5" fmla="*/ 317 h 688"/>
                <a:gd name="T6" fmla="*/ 895 w 1222"/>
                <a:gd name="T7" fmla="*/ 379 h 688"/>
                <a:gd name="T8" fmla="*/ 972 w 1222"/>
                <a:gd name="T9" fmla="*/ 444 h 688"/>
                <a:gd name="T10" fmla="*/ 1085 w 1222"/>
                <a:gd name="T11" fmla="*/ 497 h 688"/>
                <a:gd name="T12" fmla="*/ 1205 w 1222"/>
                <a:gd name="T13" fmla="*/ 589 h 688"/>
                <a:gd name="T14" fmla="*/ 1058 w 1222"/>
                <a:gd name="T15" fmla="*/ 608 h 688"/>
                <a:gd name="T16" fmla="*/ 927 w 1222"/>
                <a:gd name="T17" fmla="*/ 640 h 688"/>
                <a:gd name="T18" fmla="*/ 782 w 1222"/>
                <a:gd name="T19" fmla="*/ 588 h 688"/>
                <a:gd name="T20" fmla="*/ 718 w 1222"/>
                <a:gd name="T21" fmla="*/ 518 h 688"/>
                <a:gd name="T22" fmla="*/ 623 w 1222"/>
                <a:gd name="T23" fmla="*/ 425 h 688"/>
                <a:gd name="T24" fmla="*/ 460 w 1222"/>
                <a:gd name="T25" fmla="*/ 331 h 688"/>
                <a:gd name="T26" fmla="*/ 392 w 1222"/>
                <a:gd name="T27" fmla="*/ 306 h 688"/>
                <a:gd name="T28" fmla="*/ 173 w 1222"/>
                <a:gd name="T29" fmla="*/ 315 h 688"/>
                <a:gd name="T30" fmla="*/ 39 w 1222"/>
                <a:gd name="T31" fmla="*/ 328 h 688"/>
                <a:gd name="T32" fmla="*/ 214 w 1222"/>
                <a:gd name="T33" fmla="*/ 246 h 688"/>
                <a:gd name="T34" fmla="*/ 132 w 1222"/>
                <a:gd name="T35" fmla="*/ 173 h 688"/>
                <a:gd name="T36" fmla="*/ 270 w 1222"/>
                <a:gd name="T37" fmla="*/ 194 h 688"/>
                <a:gd name="T38" fmla="*/ 353 w 1222"/>
                <a:gd name="T39" fmla="*/ 253 h 688"/>
                <a:gd name="T40" fmla="*/ 417 w 1222"/>
                <a:gd name="T41" fmla="*/ 289 h 688"/>
                <a:gd name="T42" fmla="*/ 487 w 1222"/>
                <a:gd name="T43" fmla="*/ 282 h 688"/>
                <a:gd name="T44" fmla="*/ 441 w 1222"/>
                <a:gd name="T45" fmla="*/ 196 h 688"/>
                <a:gd name="T46" fmla="*/ 305 w 1222"/>
                <a:gd name="T47" fmla="*/ 89 h 688"/>
                <a:gd name="T48" fmla="*/ 260 w 1222"/>
                <a:gd name="T49" fmla="*/ 4 h 688"/>
                <a:gd name="T50" fmla="*/ 380 w 1222"/>
                <a:gd name="T51" fmla="*/ 84 h 688"/>
                <a:gd name="T52" fmla="*/ 507 w 1222"/>
                <a:gd name="T53" fmla="*/ 181 h 688"/>
                <a:gd name="T54" fmla="*/ 666 w 1222"/>
                <a:gd name="T55" fmla="*/ 30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2" h="688">
                  <a:moveTo>
                    <a:pt x="666" y="303"/>
                  </a:moveTo>
                  <a:cubicBezTo>
                    <a:pt x="698" y="310"/>
                    <a:pt x="723" y="279"/>
                    <a:pt x="747" y="289"/>
                  </a:cubicBezTo>
                  <a:cubicBezTo>
                    <a:pt x="770" y="298"/>
                    <a:pt x="791" y="316"/>
                    <a:pt x="834" y="317"/>
                  </a:cubicBezTo>
                  <a:cubicBezTo>
                    <a:pt x="877" y="318"/>
                    <a:pt x="882" y="357"/>
                    <a:pt x="895" y="379"/>
                  </a:cubicBezTo>
                  <a:cubicBezTo>
                    <a:pt x="907" y="400"/>
                    <a:pt x="931" y="446"/>
                    <a:pt x="972" y="444"/>
                  </a:cubicBezTo>
                  <a:cubicBezTo>
                    <a:pt x="1013" y="443"/>
                    <a:pt x="1017" y="485"/>
                    <a:pt x="1085" y="497"/>
                  </a:cubicBezTo>
                  <a:cubicBezTo>
                    <a:pt x="1152" y="509"/>
                    <a:pt x="1222" y="555"/>
                    <a:pt x="1205" y="589"/>
                  </a:cubicBezTo>
                  <a:cubicBezTo>
                    <a:pt x="1187" y="622"/>
                    <a:pt x="1122" y="567"/>
                    <a:pt x="1058" y="608"/>
                  </a:cubicBezTo>
                  <a:cubicBezTo>
                    <a:pt x="994" y="650"/>
                    <a:pt x="968" y="593"/>
                    <a:pt x="927" y="640"/>
                  </a:cubicBezTo>
                  <a:cubicBezTo>
                    <a:pt x="886" y="688"/>
                    <a:pt x="823" y="630"/>
                    <a:pt x="782" y="588"/>
                  </a:cubicBezTo>
                  <a:cubicBezTo>
                    <a:pt x="742" y="546"/>
                    <a:pt x="722" y="539"/>
                    <a:pt x="718" y="518"/>
                  </a:cubicBezTo>
                  <a:cubicBezTo>
                    <a:pt x="715" y="497"/>
                    <a:pt x="690" y="472"/>
                    <a:pt x="623" y="425"/>
                  </a:cubicBezTo>
                  <a:cubicBezTo>
                    <a:pt x="556" y="378"/>
                    <a:pt x="480" y="354"/>
                    <a:pt x="460" y="331"/>
                  </a:cubicBezTo>
                  <a:cubicBezTo>
                    <a:pt x="440" y="308"/>
                    <a:pt x="431" y="302"/>
                    <a:pt x="392" y="306"/>
                  </a:cubicBezTo>
                  <a:cubicBezTo>
                    <a:pt x="348" y="310"/>
                    <a:pt x="273" y="266"/>
                    <a:pt x="173" y="315"/>
                  </a:cubicBezTo>
                  <a:cubicBezTo>
                    <a:pt x="73" y="364"/>
                    <a:pt x="0" y="327"/>
                    <a:pt x="39" y="328"/>
                  </a:cubicBezTo>
                  <a:cubicBezTo>
                    <a:pt x="78" y="329"/>
                    <a:pt x="226" y="291"/>
                    <a:pt x="214" y="246"/>
                  </a:cubicBezTo>
                  <a:cubicBezTo>
                    <a:pt x="201" y="201"/>
                    <a:pt x="106" y="202"/>
                    <a:pt x="132" y="173"/>
                  </a:cubicBezTo>
                  <a:cubicBezTo>
                    <a:pt x="159" y="143"/>
                    <a:pt x="247" y="182"/>
                    <a:pt x="270" y="194"/>
                  </a:cubicBezTo>
                  <a:cubicBezTo>
                    <a:pt x="292" y="206"/>
                    <a:pt x="340" y="228"/>
                    <a:pt x="353" y="253"/>
                  </a:cubicBezTo>
                  <a:cubicBezTo>
                    <a:pt x="366" y="277"/>
                    <a:pt x="370" y="292"/>
                    <a:pt x="417" y="289"/>
                  </a:cubicBezTo>
                  <a:cubicBezTo>
                    <a:pt x="465" y="286"/>
                    <a:pt x="492" y="320"/>
                    <a:pt x="487" y="282"/>
                  </a:cubicBezTo>
                  <a:cubicBezTo>
                    <a:pt x="482" y="243"/>
                    <a:pt x="450" y="239"/>
                    <a:pt x="441" y="196"/>
                  </a:cubicBezTo>
                  <a:cubicBezTo>
                    <a:pt x="432" y="154"/>
                    <a:pt x="361" y="133"/>
                    <a:pt x="305" y="89"/>
                  </a:cubicBezTo>
                  <a:cubicBezTo>
                    <a:pt x="249" y="45"/>
                    <a:pt x="235" y="0"/>
                    <a:pt x="260" y="4"/>
                  </a:cubicBezTo>
                  <a:cubicBezTo>
                    <a:pt x="285" y="8"/>
                    <a:pt x="332" y="56"/>
                    <a:pt x="380" y="84"/>
                  </a:cubicBezTo>
                  <a:cubicBezTo>
                    <a:pt x="429" y="113"/>
                    <a:pt x="495" y="151"/>
                    <a:pt x="507" y="181"/>
                  </a:cubicBezTo>
                  <a:cubicBezTo>
                    <a:pt x="518" y="211"/>
                    <a:pt x="627" y="294"/>
                    <a:pt x="666" y="303"/>
                  </a:cubicBezTo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71">
              <a:extLst>
                <a:ext uri="{FF2B5EF4-FFF2-40B4-BE49-F238E27FC236}">
                  <a16:creationId xmlns:a16="http://schemas.microsoft.com/office/drawing/2014/main" id="{B825143E-D660-4415-BFF1-6038BBC3C4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7" y="2170"/>
              <a:ext cx="33" cy="54"/>
            </a:xfrm>
            <a:custGeom>
              <a:avLst/>
              <a:gdLst>
                <a:gd name="T0" fmla="*/ 0 w 81"/>
                <a:gd name="T1" fmla="*/ 135 h 135"/>
                <a:gd name="T2" fmla="*/ 0 w 81"/>
                <a:gd name="T3" fmla="*/ 3 h 135"/>
                <a:gd name="T4" fmla="*/ 38 w 81"/>
                <a:gd name="T5" fmla="*/ 3 h 135"/>
                <a:gd name="T6" fmla="*/ 73 w 81"/>
                <a:gd name="T7" fmla="*/ 34 h 135"/>
                <a:gd name="T8" fmla="*/ 53 w 81"/>
                <a:gd name="T9" fmla="*/ 64 h 135"/>
                <a:gd name="T10" fmla="*/ 53 w 81"/>
                <a:gd name="T11" fmla="*/ 64 h 135"/>
                <a:gd name="T12" fmla="*/ 79 w 81"/>
                <a:gd name="T13" fmla="*/ 98 h 135"/>
                <a:gd name="T14" fmla="*/ 37 w 81"/>
                <a:gd name="T15" fmla="*/ 134 h 135"/>
                <a:gd name="T16" fmla="*/ 0 w 81"/>
                <a:gd name="T17" fmla="*/ 135 h 135"/>
                <a:gd name="T18" fmla="*/ 31 w 81"/>
                <a:gd name="T19" fmla="*/ 58 h 135"/>
                <a:gd name="T20" fmla="*/ 54 w 81"/>
                <a:gd name="T21" fmla="*/ 38 h 135"/>
                <a:gd name="T22" fmla="*/ 30 w 81"/>
                <a:gd name="T23" fmla="*/ 18 h 135"/>
                <a:gd name="T24" fmla="*/ 19 w 81"/>
                <a:gd name="T25" fmla="*/ 18 h 135"/>
                <a:gd name="T26" fmla="*/ 19 w 81"/>
                <a:gd name="T27" fmla="*/ 57 h 135"/>
                <a:gd name="T28" fmla="*/ 31 w 81"/>
                <a:gd name="T29" fmla="*/ 58 h 135"/>
                <a:gd name="T30" fmla="*/ 34 w 81"/>
                <a:gd name="T31" fmla="*/ 120 h 135"/>
                <a:gd name="T32" fmla="*/ 60 w 81"/>
                <a:gd name="T33" fmla="*/ 98 h 135"/>
                <a:gd name="T34" fmla="*/ 32 w 81"/>
                <a:gd name="T35" fmla="*/ 73 h 135"/>
                <a:gd name="T36" fmla="*/ 20 w 81"/>
                <a:gd name="T37" fmla="*/ 73 h 135"/>
                <a:gd name="T38" fmla="*/ 20 w 81"/>
                <a:gd name="T39" fmla="*/ 120 h 135"/>
                <a:gd name="T40" fmla="*/ 34 w 81"/>
                <a:gd name="T41" fmla="*/ 1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35">
                  <a:moveTo>
                    <a:pt x="0" y="135"/>
                  </a:moveTo>
                  <a:lnTo>
                    <a:pt x="0" y="3"/>
                  </a:lnTo>
                  <a:lnTo>
                    <a:pt x="38" y="3"/>
                  </a:lnTo>
                  <a:cubicBezTo>
                    <a:pt x="57" y="0"/>
                    <a:pt x="73" y="15"/>
                    <a:pt x="73" y="34"/>
                  </a:cubicBezTo>
                  <a:cubicBezTo>
                    <a:pt x="74" y="48"/>
                    <a:pt x="65" y="60"/>
                    <a:pt x="53" y="64"/>
                  </a:cubicBezTo>
                  <a:lnTo>
                    <a:pt x="53" y="64"/>
                  </a:lnTo>
                  <a:cubicBezTo>
                    <a:pt x="69" y="67"/>
                    <a:pt x="81" y="82"/>
                    <a:pt x="79" y="98"/>
                  </a:cubicBezTo>
                  <a:cubicBezTo>
                    <a:pt x="79" y="125"/>
                    <a:pt x="61" y="134"/>
                    <a:pt x="37" y="134"/>
                  </a:cubicBezTo>
                  <a:lnTo>
                    <a:pt x="0" y="135"/>
                  </a:lnTo>
                  <a:close/>
                  <a:moveTo>
                    <a:pt x="31" y="58"/>
                  </a:moveTo>
                  <a:cubicBezTo>
                    <a:pt x="45" y="58"/>
                    <a:pt x="54" y="52"/>
                    <a:pt x="54" y="38"/>
                  </a:cubicBezTo>
                  <a:cubicBezTo>
                    <a:pt x="54" y="21"/>
                    <a:pt x="44" y="18"/>
                    <a:pt x="30" y="18"/>
                  </a:cubicBezTo>
                  <a:lnTo>
                    <a:pt x="19" y="18"/>
                  </a:lnTo>
                  <a:lnTo>
                    <a:pt x="19" y="57"/>
                  </a:lnTo>
                  <a:lnTo>
                    <a:pt x="31" y="58"/>
                  </a:lnTo>
                  <a:close/>
                  <a:moveTo>
                    <a:pt x="34" y="120"/>
                  </a:moveTo>
                  <a:cubicBezTo>
                    <a:pt x="48" y="120"/>
                    <a:pt x="60" y="113"/>
                    <a:pt x="60" y="98"/>
                  </a:cubicBezTo>
                  <a:cubicBezTo>
                    <a:pt x="60" y="81"/>
                    <a:pt x="47" y="73"/>
                    <a:pt x="32" y="73"/>
                  </a:cubicBezTo>
                  <a:lnTo>
                    <a:pt x="20" y="73"/>
                  </a:lnTo>
                  <a:lnTo>
                    <a:pt x="20" y="120"/>
                  </a:lnTo>
                  <a:lnTo>
                    <a:pt x="34" y="12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72">
              <a:extLst>
                <a:ext uri="{FF2B5EF4-FFF2-40B4-BE49-F238E27FC236}">
                  <a16:creationId xmlns:a16="http://schemas.microsoft.com/office/drawing/2014/main" id="{642E801D-9378-4236-A568-FAC9B9183F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27" y="2187"/>
              <a:ext cx="32" cy="38"/>
            </a:xfrm>
            <a:custGeom>
              <a:avLst/>
              <a:gdLst>
                <a:gd name="T0" fmla="*/ 0 w 81"/>
                <a:gd name="T1" fmla="*/ 47 h 95"/>
                <a:gd name="T2" fmla="*/ 40 w 81"/>
                <a:gd name="T3" fmla="*/ 0 h 95"/>
                <a:gd name="T4" fmla="*/ 81 w 81"/>
                <a:gd name="T5" fmla="*/ 47 h 95"/>
                <a:gd name="T6" fmla="*/ 40 w 81"/>
                <a:gd name="T7" fmla="*/ 95 h 95"/>
                <a:gd name="T8" fmla="*/ 0 w 81"/>
                <a:gd name="T9" fmla="*/ 47 h 95"/>
                <a:gd name="T10" fmla="*/ 62 w 81"/>
                <a:gd name="T11" fmla="*/ 47 h 95"/>
                <a:gd name="T12" fmla="*/ 40 w 81"/>
                <a:gd name="T13" fmla="*/ 13 h 95"/>
                <a:gd name="T14" fmla="*/ 19 w 81"/>
                <a:gd name="T15" fmla="*/ 47 h 95"/>
                <a:gd name="T16" fmla="*/ 40 w 81"/>
                <a:gd name="T17" fmla="*/ 82 h 95"/>
                <a:gd name="T18" fmla="*/ 62 w 81"/>
                <a:gd name="T19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5">
                  <a:moveTo>
                    <a:pt x="0" y="47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70" y="0"/>
                    <a:pt x="81" y="21"/>
                    <a:pt x="81" y="47"/>
                  </a:cubicBezTo>
                  <a:cubicBezTo>
                    <a:pt x="81" y="74"/>
                    <a:pt x="70" y="95"/>
                    <a:pt x="40" y="95"/>
                  </a:cubicBezTo>
                  <a:cubicBezTo>
                    <a:pt x="11" y="95"/>
                    <a:pt x="0" y="74"/>
                    <a:pt x="0" y="47"/>
                  </a:cubicBezTo>
                  <a:close/>
                  <a:moveTo>
                    <a:pt x="62" y="47"/>
                  </a:moveTo>
                  <a:cubicBezTo>
                    <a:pt x="62" y="33"/>
                    <a:pt x="59" y="13"/>
                    <a:pt x="40" y="13"/>
                  </a:cubicBezTo>
                  <a:cubicBezTo>
                    <a:pt x="21" y="13"/>
                    <a:pt x="19" y="33"/>
                    <a:pt x="19" y="47"/>
                  </a:cubicBezTo>
                  <a:cubicBezTo>
                    <a:pt x="19" y="62"/>
                    <a:pt x="22" y="82"/>
                    <a:pt x="40" y="82"/>
                  </a:cubicBezTo>
                  <a:cubicBezTo>
                    <a:pt x="59" y="82"/>
                    <a:pt x="62" y="62"/>
                    <a:pt x="62" y="47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73">
              <a:extLst>
                <a:ext uri="{FF2B5EF4-FFF2-40B4-BE49-F238E27FC236}">
                  <a16:creationId xmlns:a16="http://schemas.microsoft.com/office/drawing/2014/main" id="{BD1A63E8-9CDF-4419-9B36-C815F778C2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66" y="2171"/>
              <a:ext cx="30" cy="54"/>
            </a:xfrm>
            <a:custGeom>
              <a:avLst/>
              <a:gdLst>
                <a:gd name="T0" fmla="*/ 56 w 73"/>
                <a:gd name="T1" fmla="*/ 132 h 134"/>
                <a:gd name="T2" fmla="*/ 56 w 73"/>
                <a:gd name="T3" fmla="*/ 118 h 134"/>
                <a:gd name="T4" fmla="*/ 56 w 73"/>
                <a:gd name="T5" fmla="*/ 118 h 134"/>
                <a:gd name="T6" fmla="*/ 31 w 73"/>
                <a:gd name="T7" fmla="*/ 134 h 134"/>
                <a:gd name="T8" fmla="*/ 0 w 73"/>
                <a:gd name="T9" fmla="*/ 88 h 134"/>
                <a:gd name="T10" fmla="*/ 32 w 73"/>
                <a:gd name="T11" fmla="*/ 39 h 134"/>
                <a:gd name="T12" fmla="*/ 56 w 73"/>
                <a:gd name="T13" fmla="*/ 53 h 134"/>
                <a:gd name="T14" fmla="*/ 56 w 73"/>
                <a:gd name="T15" fmla="*/ 53 h 134"/>
                <a:gd name="T16" fmla="*/ 56 w 73"/>
                <a:gd name="T17" fmla="*/ 0 h 134"/>
                <a:gd name="T18" fmla="*/ 73 w 73"/>
                <a:gd name="T19" fmla="*/ 0 h 134"/>
                <a:gd name="T20" fmla="*/ 73 w 73"/>
                <a:gd name="T21" fmla="*/ 132 h 134"/>
                <a:gd name="T22" fmla="*/ 56 w 73"/>
                <a:gd name="T23" fmla="*/ 132 h 134"/>
                <a:gd name="T24" fmla="*/ 56 w 73"/>
                <a:gd name="T25" fmla="*/ 86 h 134"/>
                <a:gd name="T26" fmla="*/ 37 w 73"/>
                <a:gd name="T27" fmla="*/ 52 h 134"/>
                <a:gd name="T28" fmla="*/ 19 w 73"/>
                <a:gd name="T29" fmla="*/ 86 h 134"/>
                <a:gd name="T30" fmla="*/ 37 w 73"/>
                <a:gd name="T31" fmla="*/ 121 h 134"/>
                <a:gd name="T32" fmla="*/ 56 w 73"/>
                <a:gd name="T33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34">
                  <a:moveTo>
                    <a:pt x="56" y="132"/>
                  </a:moveTo>
                  <a:lnTo>
                    <a:pt x="56" y="118"/>
                  </a:lnTo>
                  <a:lnTo>
                    <a:pt x="56" y="118"/>
                  </a:lnTo>
                  <a:cubicBezTo>
                    <a:pt x="52" y="128"/>
                    <a:pt x="42" y="134"/>
                    <a:pt x="31" y="134"/>
                  </a:cubicBezTo>
                  <a:cubicBezTo>
                    <a:pt x="6" y="134"/>
                    <a:pt x="0" y="109"/>
                    <a:pt x="0" y="88"/>
                  </a:cubicBezTo>
                  <a:cubicBezTo>
                    <a:pt x="0" y="67"/>
                    <a:pt x="6" y="39"/>
                    <a:pt x="32" y="39"/>
                  </a:cubicBezTo>
                  <a:cubicBezTo>
                    <a:pt x="42" y="38"/>
                    <a:pt x="51" y="44"/>
                    <a:pt x="56" y="53"/>
                  </a:cubicBezTo>
                  <a:lnTo>
                    <a:pt x="56" y="53"/>
                  </a:lnTo>
                  <a:lnTo>
                    <a:pt x="56" y="0"/>
                  </a:lnTo>
                  <a:lnTo>
                    <a:pt x="73" y="0"/>
                  </a:lnTo>
                  <a:lnTo>
                    <a:pt x="73" y="132"/>
                  </a:lnTo>
                  <a:lnTo>
                    <a:pt x="56" y="132"/>
                  </a:lnTo>
                  <a:close/>
                  <a:moveTo>
                    <a:pt x="56" y="86"/>
                  </a:moveTo>
                  <a:cubicBezTo>
                    <a:pt x="56" y="74"/>
                    <a:pt x="53" y="52"/>
                    <a:pt x="37" y="52"/>
                  </a:cubicBezTo>
                  <a:cubicBezTo>
                    <a:pt x="20" y="52"/>
                    <a:pt x="19" y="74"/>
                    <a:pt x="19" y="86"/>
                  </a:cubicBezTo>
                  <a:cubicBezTo>
                    <a:pt x="19" y="98"/>
                    <a:pt x="20" y="121"/>
                    <a:pt x="37" y="121"/>
                  </a:cubicBezTo>
                  <a:cubicBezTo>
                    <a:pt x="53" y="121"/>
                    <a:pt x="56" y="98"/>
                    <a:pt x="56" y="8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74">
              <a:extLst>
                <a:ext uri="{FF2B5EF4-FFF2-40B4-BE49-F238E27FC236}">
                  <a16:creationId xmlns:a16="http://schemas.microsoft.com/office/drawing/2014/main" id="{48800922-7157-41B5-9D1F-25F2D0C0ED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6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2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75">
              <a:extLst>
                <a:ext uri="{FF2B5EF4-FFF2-40B4-BE49-F238E27FC236}">
                  <a16:creationId xmlns:a16="http://schemas.microsoft.com/office/drawing/2014/main" id="{6B337CF4-79D5-4B15-B4A2-17B1FCC170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4" y="2187"/>
              <a:ext cx="29" cy="37"/>
            </a:xfrm>
            <a:custGeom>
              <a:avLst/>
              <a:gdLst>
                <a:gd name="T0" fmla="*/ 53 w 71"/>
                <a:gd name="T1" fmla="*/ 93 h 93"/>
                <a:gd name="T2" fmla="*/ 53 w 71"/>
                <a:gd name="T3" fmla="*/ 43 h 93"/>
                <a:gd name="T4" fmla="*/ 53 w 71"/>
                <a:gd name="T5" fmla="*/ 32 h 93"/>
                <a:gd name="T6" fmla="*/ 41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7 w 71"/>
                <a:gd name="T17" fmla="*/ 2 h 93"/>
                <a:gd name="T18" fmla="*/ 17 w 71"/>
                <a:gd name="T19" fmla="*/ 21 h 93"/>
                <a:gd name="T20" fmla="*/ 17 w 71"/>
                <a:gd name="T21" fmla="*/ 21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3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3" y="93"/>
                  </a:moveTo>
                  <a:lnTo>
                    <a:pt x="53" y="43"/>
                  </a:lnTo>
                  <a:lnTo>
                    <a:pt x="53" y="32"/>
                  </a:lnTo>
                  <a:cubicBezTo>
                    <a:pt x="53" y="23"/>
                    <a:pt x="51" y="17"/>
                    <a:pt x="41" y="17"/>
                  </a:cubicBezTo>
                  <a:cubicBezTo>
                    <a:pt x="24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7" y="2"/>
                  </a:lnTo>
                  <a:lnTo>
                    <a:pt x="17" y="21"/>
                  </a:lnTo>
                  <a:lnTo>
                    <a:pt x="17" y="21"/>
                  </a:lnTo>
                  <a:cubicBezTo>
                    <a:pt x="21" y="8"/>
                    <a:pt x="33" y="0"/>
                    <a:pt x="46" y="0"/>
                  </a:cubicBezTo>
                  <a:cubicBezTo>
                    <a:pt x="64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3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76">
              <a:extLst>
                <a:ext uri="{FF2B5EF4-FFF2-40B4-BE49-F238E27FC236}">
                  <a16:creationId xmlns:a16="http://schemas.microsoft.com/office/drawing/2014/main" id="{AE24DD0C-FF2C-4BBC-AEB4-6E011CA49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2" y="2187"/>
              <a:ext cx="24" cy="38"/>
            </a:xfrm>
            <a:custGeom>
              <a:avLst/>
              <a:gdLst>
                <a:gd name="T0" fmla="*/ 0 w 59"/>
                <a:gd name="T1" fmla="*/ 77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4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7"/>
                  </a:moveTo>
                  <a:cubicBezTo>
                    <a:pt x="7" y="80"/>
                    <a:pt x="15" y="82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3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4"/>
                  </a:cubicBezTo>
                  <a:cubicBezTo>
                    <a:pt x="17" y="38"/>
                    <a:pt x="59" y="41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6"/>
                    <a:pt x="8" y="94"/>
                    <a:pt x="0" y="92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77">
              <a:extLst>
                <a:ext uri="{FF2B5EF4-FFF2-40B4-BE49-F238E27FC236}">
                  <a16:creationId xmlns:a16="http://schemas.microsoft.com/office/drawing/2014/main" id="{4FEBC613-02C0-4425-9550-CA5F5C0B72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12" y="2187"/>
              <a:ext cx="28" cy="38"/>
            </a:xfrm>
            <a:custGeom>
              <a:avLst/>
              <a:gdLst>
                <a:gd name="T0" fmla="*/ 68 w 71"/>
                <a:gd name="T1" fmla="*/ 92 h 95"/>
                <a:gd name="T2" fmla="*/ 46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8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6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8" y="41"/>
                  </a:lnTo>
                  <a:cubicBezTo>
                    <a:pt x="18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3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78">
              <a:extLst>
                <a:ext uri="{FF2B5EF4-FFF2-40B4-BE49-F238E27FC236}">
                  <a16:creationId xmlns:a16="http://schemas.microsoft.com/office/drawing/2014/main" id="{E915AD75-8F91-4CE2-83FD-43DE687533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7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2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79">
              <a:extLst>
                <a:ext uri="{FF2B5EF4-FFF2-40B4-BE49-F238E27FC236}">
                  <a16:creationId xmlns:a16="http://schemas.microsoft.com/office/drawing/2014/main" id="{2D8BE2FE-F729-445B-9B51-1CE707311B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83" y="2200"/>
              <a:ext cx="26" cy="7"/>
            </a:xfrm>
            <a:prstGeom prst="rect">
              <a:avLst/>
            </a:prstGeom>
            <a:solidFill>
              <a:srgbClr val="3F3F3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80">
              <a:extLst>
                <a:ext uri="{FF2B5EF4-FFF2-40B4-BE49-F238E27FC236}">
                  <a16:creationId xmlns:a16="http://schemas.microsoft.com/office/drawing/2014/main" id="{3640492E-492F-4058-9787-5AEB47B51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3" y="2248"/>
              <a:ext cx="63" cy="53"/>
            </a:xfrm>
            <a:custGeom>
              <a:avLst/>
              <a:gdLst>
                <a:gd name="T0" fmla="*/ 111 w 156"/>
                <a:gd name="T1" fmla="*/ 132 h 132"/>
                <a:gd name="T2" fmla="*/ 79 w 156"/>
                <a:gd name="T3" fmla="*/ 28 h 132"/>
                <a:gd name="T4" fmla="*/ 79 w 156"/>
                <a:gd name="T5" fmla="*/ 28 h 132"/>
                <a:gd name="T6" fmla="*/ 46 w 156"/>
                <a:gd name="T7" fmla="*/ 132 h 132"/>
                <a:gd name="T8" fmla="*/ 25 w 156"/>
                <a:gd name="T9" fmla="*/ 132 h 132"/>
                <a:gd name="T10" fmla="*/ 0 w 156"/>
                <a:gd name="T11" fmla="*/ 0 h 132"/>
                <a:gd name="T12" fmla="*/ 17 w 156"/>
                <a:gd name="T13" fmla="*/ 0 h 132"/>
                <a:gd name="T14" fmla="*/ 37 w 156"/>
                <a:gd name="T15" fmla="*/ 105 h 132"/>
                <a:gd name="T16" fmla="*/ 38 w 156"/>
                <a:gd name="T17" fmla="*/ 105 h 132"/>
                <a:gd name="T18" fmla="*/ 70 w 156"/>
                <a:gd name="T19" fmla="*/ 0 h 132"/>
                <a:gd name="T20" fmla="*/ 87 w 156"/>
                <a:gd name="T21" fmla="*/ 0 h 132"/>
                <a:gd name="T22" fmla="*/ 119 w 156"/>
                <a:gd name="T23" fmla="*/ 105 h 132"/>
                <a:gd name="T24" fmla="*/ 119 w 156"/>
                <a:gd name="T25" fmla="*/ 105 h 132"/>
                <a:gd name="T26" fmla="*/ 139 w 156"/>
                <a:gd name="T27" fmla="*/ 0 h 132"/>
                <a:gd name="T28" fmla="*/ 156 w 156"/>
                <a:gd name="T29" fmla="*/ 0 h 132"/>
                <a:gd name="T30" fmla="*/ 132 w 156"/>
                <a:gd name="T31" fmla="*/ 132 h 132"/>
                <a:gd name="T32" fmla="*/ 111 w 156"/>
                <a:gd name="T3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32">
                  <a:moveTo>
                    <a:pt x="111" y="132"/>
                  </a:moveTo>
                  <a:lnTo>
                    <a:pt x="79" y="28"/>
                  </a:lnTo>
                  <a:lnTo>
                    <a:pt x="79" y="28"/>
                  </a:lnTo>
                  <a:lnTo>
                    <a:pt x="46" y="132"/>
                  </a:lnTo>
                  <a:lnTo>
                    <a:pt x="25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7" y="105"/>
                  </a:lnTo>
                  <a:lnTo>
                    <a:pt x="38" y="105"/>
                  </a:lnTo>
                  <a:lnTo>
                    <a:pt x="70" y="0"/>
                  </a:lnTo>
                  <a:lnTo>
                    <a:pt x="87" y="0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39" y="0"/>
                  </a:lnTo>
                  <a:lnTo>
                    <a:pt x="156" y="0"/>
                  </a:lnTo>
                  <a:lnTo>
                    <a:pt x="132" y="132"/>
                  </a:lnTo>
                  <a:lnTo>
                    <a:pt x="111" y="132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81">
              <a:extLst>
                <a:ext uri="{FF2B5EF4-FFF2-40B4-BE49-F238E27FC236}">
                  <a16:creationId xmlns:a16="http://schemas.microsoft.com/office/drawing/2014/main" id="{3D6C0185-7928-454C-8BE4-46B69B7F39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51" y="2262"/>
              <a:ext cx="28" cy="41"/>
            </a:xfrm>
            <a:custGeom>
              <a:avLst/>
              <a:gdLst>
                <a:gd name="T0" fmla="*/ 50 w 70"/>
                <a:gd name="T1" fmla="*/ 96 h 100"/>
                <a:gd name="T2" fmla="*/ 50 w 70"/>
                <a:gd name="T3" fmla="*/ 85 h 100"/>
                <a:gd name="T4" fmla="*/ 50 w 70"/>
                <a:gd name="T5" fmla="*/ 85 h 100"/>
                <a:gd name="T6" fmla="*/ 27 w 70"/>
                <a:gd name="T7" fmla="*/ 98 h 100"/>
                <a:gd name="T8" fmla="*/ 1 w 70"/>
                <a:gd name="T9" fmla="*/ 73 h 100"/>
                <a:gd name="T10" fmla="*/ 51 w 70"/>
                <a:gd name="T11" fmla="*/ 43 h 100"/>
                <a:gd name="T12" fmla="*/ 51 w 70"/>
                <a:gd name="T13" fmla="*/ 30 h 100"/>
                <a:gd name="T14" fmla="*/ 37 w 70"/>
                <a:gd name="T15" fmla="*/ 16 h 100"/>
                <a:gd name="T16" fmla="*/ 23 w 70"/>
                <a:gd name="T17" fmla="*/ 30 h 100"/>
                <a:gd name="T18" fmla="*/ 4 w 70"/>
                <a:gd name="T19" fmla="*/ 30 h 100"/>
                <a:gd name="T20" fmla="*/ 38 w 70"/>
                <a:gd name="T21" fmla="*/ 3 h 100"/>
                <a:gd name="T22" fmla="*/ 68 w 70"/>
                <a:gd name="T23" fmla="*/ 32 h 100"/>
                <a:gd name="T24" fmla="*/ 68 w 70"/>
                <a:gd name="T25" fmla="*/ 96 h 100"/>
                <a:gd name="T26" fmla="*/ 50 w 70"/>
                <a:gd name="T27" fmla="*/ 96 h 100"/>
                <a:gd name="T28" fmla="*/ 50 w 70"/>
                <a:gd name="T29" fmla="*/ 55 h 100"/>
                <a:gd name="T30" fmla="*/ 47 w 70"/>
                <a:gd name="T31" fmla="*/ 55 h 100"/>
                <a:gd name="T32" fmla="*/ 20 w 70"/>
                <a:gd name="T33" fmla="*/ 73 h 100"/>
                <a:gd name="T34" fmla="*/ 30 w 70"/>
                <a:gd name="T35" fmla="*/ 85 h 100"/>
                <a:gd name="T36" fmla="*/ 50 w 70"/>
                <a:gd name="T37" fmla="*/ 60 h 100"/>
                <a:gd name="T38" fmla="*/ 50 w 70"/>
                <a:gd name="T39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100">
                  <a:moveTo>
                    <a:pt x="50" y="96"/>
                  </a:moveTo>
                  <a:lnTo>
                    <a:pt x="50" y="85"/>
                  </a:lnTo>
                  <a:lnTo>
                    <a:pt x="50" y="85"/>
                  </a:lnTo>
                  <a:cubicBezTo>
                    <a:pt x="46" y="93"/>
                    <a:pt x="37" y="98"/>
                    <a:pt x="27" y="98"/>
                  </a:cubicBezTo>
                  <a:cubicBezTo>
                    <a:pt x="12" y="100"/>
                    <a:pt x="0" y="88"/>
                    <a:pt x="1" y="73"/>
                  </a:cubicBezTo>
                  <a:cubicBezTo>
                    <a:pt x="1" y="47"/>
                    <a:pt x="31" y="43"/>
                    <a:pt x="51" y="43"/>
                  </a:cubicBezTo>
                  <a:lnTo>
                    <a:pt x="51" y="30"/>
                  </a:lnTo>
                  <a:cubicBezTo>
                    <a:pt x="52" y="22"/>
                    <a:pt x="45" y="15"/>
                    <a:pt x="37" y="16"/>
                  </a:cubicBezTo>
                  <a:cubicBezTo>
                    <a:pt x="29" y="15"/>
                    <a:pt x="22" y="22"/>
                    <a:pt x="23" y="30"/>
                  </a:cubicBezTo>
                  <a:lnTo>
                    <a:pt x="4" y="30"/>
                  </a:lnTo>
                  <a:cubicBezTo>
                    <a:pt x="4" y="10"/>
                    <a:pt x="20" y="3"/>
                    <a:pt x="38" y="3"/>
                  </a:cubicBezTo>
                  <a:cubicBezTo>
                    <a:pt x="55" y="0"/>
                    <a:pt x="70" y="15"/>
                    <a:pt x="68" y="32"/>
                  </a:cubicBezTo>
                  <a:lnTo>
                    <a:pt x="68" y="96"/>
                  </a:lnTo>
                  <a:lnTo>
                    <a:pt x="50" y="96"/>
                  </a:lnTo>
                  <a:close/>
                  <a:moveTo>
                    <a:pt x="50" y="55"/>
                  </a:moveTo>
                  <a:lnTo>
                    <a:pt x="47" y="55"/>
                  </a:lnTo>
                  <a:cubicBezTo>
                    <a:pt x="36" y="55"/>
                    <a:pt x="20" y="60"/>
                    <a:pt x="20" y="73"/>
                  </a:cubicBezTo>
                  <a:cubicBezTo>
                    <a:pt x="19" y="79"/>
                    <a:pt x="24" y="84"/>
                    <a:pt x="30" y="85"/>
                  </a:cubicBezTo>
                  <a:cubicBezTo>
                    <a:pt x="42" y="83"/>
                    <a:pt x="51" y="72"/>
                    <a:pt x="50" y="60"/>
                  </a:cubicBezTo>
                  <a:lnTo>
                    <a:pt x="50" y="55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82">
              <a:extLst>
                <a:ext uri="{FF2B5EF4-FFF2-40B4-BE49-F238E27FC236}">
                  <a16:creationId xmlns:a16="http://schemas.microsoft.com/office/drawing/2014/main" id="{9FDA1FF0-7D6D-4FC5-B249-CF59508B3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1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7" y="80"/>
                    <a:pt x="15" y="81"/>
                    <a:pt x="23" y="82"/>
                  </a:cubicBezTo>
                  <a:cubicBezTo>
                    <a:pt x="31" y="82"/>
                    <a:pt x="41" y="80"/>
                    <a:pt x="41" y="70"/>
                  </a:cubicBezTo>
                  <a:cubicBezTo>
                    <a:pt x="41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39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83">
              <a:extLst>
                <a:ext uri="{FF2B5EF4-FFF2-40B4-BE49-F238E27FC236}">
                  <a16:creationId xmlns:a16="http://schemas.microsoft.com/office/drawing/2014/main" id="{FA02E9FE-43EE-4F97-BFE7-D5E0DCC2FD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8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7" y="0"/>
                    <a:pt x="33" y="0"/>
                  </a:cubicBezTo>
                  <a:cubicBezTo>
                    <a:pt x="40" y="1"/>
                    <a:pt x="47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8" y="17"/>
                    <a:pt x="18" y="23"/>
                  </a:cubicBezTo>
                  <a:cubicBezTo>
                    <a:pt x="18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84">
              <a:extLst>
                <a:ext uri="{FF2B5EF4-FFF2-40B4-BE49-F238E27FC236}">
                  <a16:creationId xmlns:a16="http://schemas.microsoft.com/office/drawing/2014/main" id="{70BC4547-A885-44C7-ABDB-FF5330C270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7" y="2264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0 w 71"/>
                <a:gd name="T15" fmla="*/ 82 h 95"/>
                <a:gd name="T16" fmla="*/ 68 w 71"/>
                <a:gd name="T17" fmla="*/ 79 h 95"/>
                <a:gd name="T18" fmla="*/ 68 w 71"/>
                <a:gd name="T19" fmla="*/ 92 h 95"/>
                <a:gd name="T20" fmla="*/ 53 w 71"/>
                <a:gd name="T21" fmla="*/ 30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30 h 95"/>
                <a:gd name="T28" fmla="*/ 53 w 71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7" y="82"/>
                    <a:pt x="50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85">
              <a:extLst>
                <a:ext uri="{FF2B5EF4-FFF2-40B4-BE49-F238E27FC236}">
                  <a16:creationId xmlns:a16="http://schemas.microsoft.com/office/drawing/2014/main" id="{F91D92A2-C859-487F-AF2A-E1174B7CC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5" y="2264"/>
              <a:ext cx="18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86">
              <a:extLst>
                <a:ext uri="{FF2B5EF4-FFF2-40B4-BE49-F238E27FC236}">
                  <a16:creationId xmlns:a16="http://schemas.microsoft.com/office/drawing/2014/main" id="{3B3CD0A4-80B0-497D-985E-24F3635AF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6" y="2264"/>
              <a:ext cx="34" cy="37"/>
            </a:xfrm>
            <a:custGeom>
              <a:avLst/>
              <a:gdLst>
                <a:gd name="T0" fmla="*/ 35 w 84"/>
                <a:gd name="T1" fmla="*/ 91 h 91"/>
                <a:gd name="T2" fmla="*/ 0 w 84"/>
                <a:gd name="T3" fmla="*/ 0 h 91"/>
                <a:gd name="T4" fmla="*/ 19 w 84"/>
                <a:gd name="T5" fmla="*/ 0 h 91"/>
                <a:gd name="T6" fmla="*/ 43 w 84"/>
                <a:gd name="T7" fmla="*/ 66 h 91"/>
                <a:gd name="T8" fmla="*/ 43 w 84"/>
                <a:gd name="T9" fmla="*/ 66 h 91"/>
                <a:gd name="T10" fmla="*/ 64 w 84"/>
                <a:gd name="T11" fmla="*/ 0 h 91"/>
                <a:gd name="T12" fmla="*/ 84 w 84"/>
                <a:gd name="T13" fmla="*/ 0 h 91"/>
                <a:gd name="T14" fmla="*/ 52 w 84"/>
                <a:gd name="T15" fmla="*/ 91 h 91"/>
                <a:gd name="T16" fmla="*/ 35 w 84"/>
                <a:gd name="T1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91">
                  <a:moveTo>
                    <a:pt x="35" y="9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52" y="91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87">
              <a:extLst>
                <a:ext uri="{FF2B5EF4-FFF2-40B4-BE49-F238E27FC236}">
                  <a16:creationId xmlns:a16="http://schemas.microsoft.com/office/drawing/2014/main" id="{F9D02457-B0AA-4922-B021-B1A6DFB60E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5" y="2264"/>
              <a:ext cx="28" cy="38"/>
            </a:xfrm>
            <a:custGeom>
              <a:avLst/>
              <a:gdLst>
                <a:gd name="T0" fmla="*/ 68 w 70"/>
                <a:gd name="T1" fmla="*/ 92 h 95"/>
                <a:gd name="T2" fmla="*/ 45 w 70"/>
                <a:gd name="T3" fmla="*/ 95 h 95"/>
                <a:gd name="T4" fmla="*/ 0 w 70"/>
                <a:gd name="T5" fmla="*/ 43 h 95"/>
                <a:gd name="T6" fmla="*/ 37 w 70"/>
                <a:gd name="T7" fmla="*/ 0 h 95"/>
                <a:gd name="T8" fmla="*/ 70 w 70"/>
                <a:gd name="T9" fmla="*/ 36 h 95"/>
                <a:gd name="T10" fmla="*/ 70 w 70"/>
                <a:gd name="T11" fmla="*/ 41 h 95"/>
                <a:gd name="T12" fmla="*/ 17 w 70"/>
                <a:gd name="T13" fmla="*/ 41 h 95"/>
                <a:gd name="T14" fmla="*/ 50 w 70"/>
                <a:gd name="T15" fmla="*/ 82 h 95"/>
                <a:gd name="T16" fmla="*/ 68 w 70"/>
                <a:gd name="T17" fmla="*/ 78 h 95"/>
                <a:gd name="T18" fmla="*/ 68 w 70"/>
                <a:gd name="T19" fmla="*/ 92 h 95"/>
                <a:gd name="T20" fmla="*/ 53 w 70"/>
                <a:gd name="T21" fmla="*/ 30 h 95"/>
                <a:gd name="T22" fmla="*/ 36 w 70"/>
                <a:gd name="T23" fmla="*/ 13 h 95"/>
                <a:gd name="T24" fmla="*/ 19 w 70"/>
                <a:gd name="T25" fmla="*/ 24 h 95"/>
                <a:gd name="T26" fmla="*/ 18 w 70"/>
                <a:gd name="T27" fmla="*/ 30 h 95"/>
                <a:gd name="T28" fmla="*/ 53 w 70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5">
                  <a:moveTo>
                    <a:pt x="68" y="92"/>
                  </a:moveTo>
                  <a:cubicBezTo>
                    <a:pt x="60" y="94"/>
                    <a:pt x="53" y="95"/>
                    <a:pt x="45" y="95"/>
                  </a:cubicBezTo>
                  <a:cubicBezTo>
                    <a:pt x="12" y="95"/>
                    <a:pt x="0" y="73"/>
                    <a:pt x="0" y="43"/>
                  </a:cubicBezTo>
                  <a:cubicBezTo>
                    <a:pt x="0" y="18"/>
                    <a:pt x="11" y="0"/>
                    <a:pt x="37" y="0"/>
                  </a:cubicBezTo>
                  <a:cubicBezTo>
                    <a:pt x="59" y="0"/>
                    <a:pt x="70" y="15"/>
                    <a:pt x="70" y="36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0" y="82"/>
                  </a:cubicBezTo>
                  <a:cubicBezTo>
                    <a:pt x="56" y="82"/>
                    <a:pt x="62" y="81"/>
                    <a:pt x="68" y="78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88">
              <a:extLst>
                <a:ext uri="{FF2B5EF4-FFF2-40B4-BE49-F238E27FC236}">
                  <a16:creationId xmlns:a16="http://schemas.microsoft.com/office/drawing/2014/main" id="{027FDEB0-B5AA-4C67-8188-9A00547102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2" y="2264"/>
              <a:ext cx="19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89">
              <a:extLst>
                <a:ext uri="{FF2B5EF4-FFF2-40B4-BE49-F238E27FC236}">
                  <a16:creationId xmlns:a16="http://schemas.microsoft.com/office/drawing/2014/main" id="{FCF68316-A99E-4FF9-BCAD-DD0B5FDD81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264"/>
              <a:ext cx="24" cy="38"/>
            </a:xfrm>
            <a:custGeom>
              <a:avLst/>
              <a:gdLst>
                <a:gd name="T0" fmla="*/ 1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1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1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1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90">
              <a:extLst>
                <a:ext uri="{FF2B5EF4-FFF2-40B4-BE49-F238E27FC236}">
                  <a16:creationId xmlns:a16="http://schemas.microsoft.com/office/drawing/2014/main" id="{01CD97B6-F955-49E4-B44D-18D00879B5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36" y="2264"/>
              <a:ext cx="33" cy="38"/>
            </a:xfrm>
            <a:custGeom>
              <a:avLst/>
              <a:gdLst>
                <a:gd name="T0" fmla="*/ 0 w 80"/>
                <a:gd name="T1" fmla="*/ 48 h 96"/>
                <a:gd name="T2" fmla="*/ 40 w 80"/>
                <a:gd name="T3" fmla="*/ 0 h 96"/>
                <a:gd name="T4" fmla="*/ 80 w 80"/>
                <a:gd name="T5" fmla="*/ 48 h 96"/>
                <a:gd name="T6" fmla="*/ 40 w 80"/>
                <a:gd name="T7" fmla="*/ 96 h 96"/>
                <a:gd name="T8" fmla="*/ 0 w 80"/>
                <a:gd name="T9" fmla="*/ 48 h 96"/>
                <a:gd name="T10" fmla="*/ 61 w 80"/>
                <a:gd name="T11" fmla="*/ 48 h 96"/>
                <a:gd name="T12" fmla="*/ 39 w 80"/>
                <a:gd name="T13" fmla="*/ 14 h 96"/>
                <a:gd name="T14" fmla="*/ 18 w 80"/>
                <a:gd name="T15" fmla="*/ 48 h 96"/>
                <a:gd name="T16" fmla="*/ 39 w 80"/>
                <a:gd name="T17" fmla="*/ 82 h 96"/>
                <a:gd name="T18" fmla="*/ 61 w 80"/>
                <a:gd name="T1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96">
                  <a:moveTo>
                    <a:pt x="0" y="48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69" y="0"/>
                    <a:pt x="80" y="21"/>
                    <a:pt x="80" y="48"/>
                  </a:cubicBezTo>
                  <a:cubicBezTo>
                    <a:pt x="80" y="75"/>
                    <a:pt x="69" y="96"/>
                    <a:pt x="40" y="96"/>
                  </a:cubicBezTo>
                  <a:cubicBezTo>
                    <a:pt x="11" y="96"/>
                    <a:pt x="0" y="74"/>
                    <a:pt x="0" y="48"/>
                  </a:cubicBezTo>
                  <a:close/>
                  <a:moveTo>
                    <a:pt x="61" y="48"/>
                  </a:moveTo>
                  <a:cubicBezTo>
                    <a:pt x="61" y="34"/>
                    <a:pt x="58" y="14"/>
                    <a:pt x="39" y="14"/>
                  </a:cubicBezTo>
                  <a:cubicBezTo>
                    <a:pt x="21" y="14"/>
                    <a:pt x="18" y="33"/>
                    <a:pt x="18" y="48"/>
                  </a:cubicBezTo>
                  <a:cubicBezTo>
                    <a:pt x="18" y="63"/>
                    <a:pt x="21" y="82"/>
                    <a:pt x="39" y="82"/>
                  </a:cubicBezTo>
                  <a:cubicBezTo>
                    <a:pt x="58" y="82"/>
                    <a:pt x="61" y="62"/>
                    <a:pt x="61" y="48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91">
              <a:extLst>
                <a:ext uri="{FF2B5EF4-FFF2-40B4-BE49-F238E27FC236}">
                  <a16:creationId xmlns:a16="http://schemas.microsoft.com/office/drawing/2014/main" id="{C729C265-BB37-435A-B2B4-5482CBED42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8" y="2264"/>
              <a:ext cx="19" cy="37"/>
            </a:xfrm>
            <a:custGeom>
              <a:avLst/>
              <a:gdLst>
                <a:gd name="T0" fmla="*/ 0 w 46"/>
                <a:gd name="T1" fmla="*/ 93 h 93"/>
                <a:gd name="T2" fmla="*/ 0 w 46"/>
                <a:gd name="T3" fmla="*/ 2 h 93"/>
                <a:gd name="T4" fmla="*/ 18 w 46"/>
                <a:gd name="T5" fmla="*/ 2 h 93"/>
                <a:gd name="T6" fmla="*/ 18 w 46"/>
                <a:gd name="T7" fmla="*/ 20 h 93"/>
                <a:gd name="T8" fmla="*/ 18 w 46"/>
                <a:gd name="T9" fmla="*/ 20 h 93"/>
                <a:gd name="T10" fmla="*/ 46 w 46"/>
                <a:gd name="T11" fmla="*/ 0 h 93"/>
                <a:gd name="T12" fmla="*/ 46 w 46"/>
                <a:gd name="T13" fmla="*/ 19 h 93"/>
                <a:gd name="T14" fmla="*/ 17 w 46"/>
                <a:gd name="T15" fmla="*/ 54 h 93"/>
                <a:gd name="T16" fmla="*/ 17 w 46"/>
                <a:gd name="T17" fmla="*/ 93 h 93"/>
                <a:gd name="T18" fmla="*/ 0 w 46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93">
                  <a:moveTo>
                    <a:pt x="0" y="93"/>
                  </a:moveTo>
                  <a:lnTo>
                    <a:pt x="0" y="2"/>
                  </a:lnTo>
                  <a:lnTo>
                    <a:pt x="18" y="2"/>
                  </a:lnTo>
                  <a:lnTo>
                    <a:pt x="18" y="20"/>
                  </a:lnTo>
                  <a:lnTo>
                    <a:pt x="18" y="20"/>
                  </a:lnTo>
                  <a:cubicBezTo>
                    <a:pt x="21" y="8"/>
                    <a:pt x="33" y="0"/>
                    <a:pt x="46" y="0"/>
                  </a:cubicBezTo>
                  <a:lnTo>
                    <a:pt x="46" y="19"/>
                  </a:lnTo>
                  <a:cubicBezTo>
                    <a:pt x="24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92">
              <a:extLst>
                <a:ext uri="{FF2B5EF4-FFF2-40B4-BE49-F238E27FC236}">
                  <a16:creationId xmlns:a16="http://schemas.microsoft.com/office/drawing/2014/main" id="{D1E4A801-E440-4AFE-BD2F-AB9A9522F2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03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5 h 135"/>
                <a:gd name="T12" fmla="*/ 56 w 73"/>
                <a:gd name="T13" fmla="*/ 15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8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8" y="37"/>
                    <a:pt x="18" y="48"/>
                  </a:cubicBezTo>
                  <a:cubicBezTo>
                    <a:pt x="18" y="60"/>
                    <a:pt x="20" y="81"/>
                    <a:pt x="36" y="81"/>
                  </a:cubicBezTo>
                  <a:cubicBezTo>
                    <a:pt x="51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93">
              <a:extLst>
                <a:ext uri="{FF2B5EF4-FFF2-40B4-BE49-F238E27FC236}">
                  <a16:creationId xmlns:a16="http://schemas.microsoft.com/office/drawing/2014/main" id="{25E442ED-358C-4D00-819B-51C873612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5" y="2264"/>
              <a:ext cx="28" cy="38"/>
            </a:xfrm>
            <a:custGeom>
              <a:avLst/>
              <a:gdLst>
                <a:gd name="T0" fmla="*/ 53 w 70"/>
                <a:gd name="T1" fmla="*/ 91 h 93"/>
                <a:gd name="T2" fmla="*/ 53 w 70"/>
                <a:gd name="T3" fmla="*/ 71 h 93"/>
                <a:gd name="T4" fmla="*/ 53 w 70"/>
                <a:gd name="T5" fmla="*/ 71 h 93"/>
                <a:gd name="T6" fmla="*/ 24 w 70"/>
                <a:gd name="T7" fmla="*/ 93 h 93"/>
                <a:gd name="T8" fmla="*/ 0 w 70"/>
                <a:gd name="T9" fmla="*/ 63 h 93"/>
                <a:gd name="T10" fmla="*/ 0 w 70"/>
                <a:gd name="T11" fmla="*/ 0 h 93"/>
                <a:gd name="T12" fmla="*/ 17 w 70"/>
                <a:gd name="T13" fmla="*/ 0 h 93"/>
                <a:gd name="T14" fmla="*/ 17 w 70"/>
                <a:gd name="T15" fmla="*/ 50 h 93"/>
                <a:gd name="T16" fmla="*/ 17 w 70"/>
                <a:gd name="T17" fmla="*/ 61 h 93"/>
                <a:gd name="T18" fmla="*/ 29 w 70"/>
                <a:gd name="T19" fmla="*/ 76 h 93"/>
                <a:gd name="T20" fmla="*/ 53 w 70"/>
                <a:gd name="T21" fmla="*/ 39 h 93"/>
                <a:gd name="T22" fmla="*/ 53 w 70"/>
                <a:gd name="T23" fmla="*/ 0 h 93"/>
                <a:gd name="T24" fmla="*/ 70 w 70"/>
                <a:gd name="T25" fmla="*/ 0 h 93"/>
                <a:gd name="T26" fmla="*/ 70 w 70"/>
                <a:gd name="T27" fmla="*/ 91 h 93"/>
                <a:gd name="T28" fmla="*/ 53 w 70"/>
                <a:gd name="T2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3">
                  <a:moveTo>
                    <a:pt x="53" y="91"/>
                  </a:moveTo>
                  <a:lnTo>
                    <a:pt x="53" y="71"/>
                  </a:lnTo>
                  <a:lnTo>
                    <a:pt x="53" y="71"/>
                  </a:lnTo>
                  <a:cubicBezTo>
                    <a:pt x="49" y="84"/>
                    <a:pt x="37" y="93"/>
                    <a:pt x="24" y="93"/>
                  </a:cubicBezTo>
                  <a:cubicBezTo>
                    <a:pt x="6" y="93"/>
                    <a:pt x="0" y="79"/>
                    <a:pt x="0" y="63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0" y="0"/>
                  </a:lnTo>
                  <a:lnTo>
                    <a:pt x="70" y="91"/>
                  </a:lnTo>
                  <a:lnTo>
                    <a:pt x="53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94">
              <a:extLst>
                <a:ext uri="{FF2B5EF4-FFF2-40B4-BE49-F238E27FC236}">
                  <a16:creationId xmlns:a16="http://schemas.microsoft.com/office/drawing/2014/main" id="{B6E0C7FA-8ACE-497F-8CC2-5A22CABDC0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264"/>
              <a:ext cx="29" cy="37"/>
            </a:xfrm>
            <a:custGeom>
              <a:avLst/>
              <a:gdLst>
                <a:gd name="T0" fmla="*/ 54 w 71"/>
                <a:gd name="T1" fmla="*/ 93 h 93"/>
                <a:gd name="T2" fmla="*/ 54 w 71"/>
                <a:gd name="T3" fmla="*/ 43 h 93"/>
                <a:gd name="T4" fmla="*/ 54 w 71"/>
                <a:gd name="T5" fmla="*/ 32 h 93"/>
                <a:gd name="T6" fmla="*/ 42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8 w 71"/>
                <a:gd name="T17" fmla="*/ 2 h 93"/>
                <a:gd name="T18" fmla="*/ 18 w 71"/>
                <a:gd name="T19" fmla="*/ 22 h 93"/>
                <a:gd name="T20" fmla="*/ 18 w 71"/>
                <a:gd name="T21" fmla="*/ 22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4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4" y="93"/>
                  </a:moveTo>
                  <a:lnTo>
                    <a:pt x="54" y="43"/>
                  </a:lnTo>
                  <a:lnTo>
                    <a:pt x="54" y="32"/>
                  </a:lnTo>
                  <a:cubicBezTo>
                    <a:pt x="53" y="23"/>
                    <a:pt x="52" y="17"/>
                    <a:pt x="42" y="17"/>
                  </a:cubicBezTo>
                  <a:cubicBezTo>
                    <a:pt x="25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4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95">
              <a:extLst>
                <a:ext uri="{FF2B5EF4-FFF2-40B4-BE49-F238E27FC236}">
                  <a16:creationId xmlns:a16="http://schemas.microsoft.com/office/drawing/2014/main" id="{BA02170A-935B-483B-B5B7-201481BF91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25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6 h 135"/>
                <a:gd name="T12" fmla="*/ 56 w 73"/>
                <a:gd name="T13" fmla="*/ 16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9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6"/>
                  </a:cubicBezTo>
                  <a:lnTo>
                    <a:pt x="56" y="16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9" y="37"/>
                    <a:pt x="19" y="48"/>
                  </a:cubicBezTo>
                  <a:cubicBezTo>
                    <a:pt x="19" y="60"/>
                    <a:pt x="21" y="81"/>
                    <a:pt x="36" y="81"/>
                  </a:cubicBezTo>
                  <a:cubicBezTo>
                    <a:pt x="52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96">
              <a:extLst>
                <a:ext uri="{FF2B5EF4-FFF2-40B4-BE49-F238E27FC236}">
                  <a16:creationId xmlns:a16="http://schemas.microsoft.com/office/drawing/2014/main" id="{F7675142-653D-4D98-A20C-462078244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7" y="2408"/>
              <a:ext cx="36" cy="53"/>
            </a:xfrm>
            <a:custGeom>
              <a:avLst/>
              <a:gdLst>
                <a:gd name="T0" fmla="*/ 0 w 88"/>
                <a:gd name="T1" fmla="*/ 132 h 132"/>
                <a:gd name="T2" fmla="*/ 0 w 88"/>
                <a:gd name="T3" fmla="*/ 116 h 132"/>
                <a:gd name="T4" fmla="*/ 63 w 88"/>
                <a:gd name="T5" fmla="*/ 15 h 132"/>
                <a:gd name="T6" fmla="*/ 3 w 88"/>
                <a:gd name="T7" fmla="*/ 15 h 132"/>
                <a:gd name="T8" fmla="*/ 3 w 88"/>
                <a:gd name="T9" fmla="*/ 0 h 132"/>
                <a:gd name="T10" fmla="*/ 85 w 88"/>
                <a:gd name="T11" fmla="*/ 0 h 132"/>
                <a:gd name="T12" fmla="*/ 85 w 88"/>
                <a:gd name="T13" fmla="*/ 15 h 132"/>
                <a:gd name="T14" fmla="*/ 22 w 88"/>
                <a:gd name="T15" fmla="*/ 116 h 132"/>
                <a:gd name="T16" fmla="*/ 88 w 88"/>
                <a:gd name="T17" fmla="*/ 116 h 132"/>
                <a:gd name="T18" fmla="*/ 88 w 88"/>
                <a:gd name="T19" fmla="*/ 132 h 132"/>
                <a:gd name="T20" fmla="*/ 0 w 88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32">
                  <a:moveTo>
                    <a:pt x="0" y="132"/>
                  </a:moveTo>
                  <a:lnTo>
                    <a:pt x="0" y="116"/>
                  </a:lnTo>
                  <a:lnTo>
                    <a:pt x="63" y="15"/>
                  </a:lnTo>
                  <a:lnTo>
                    <a:pt x="3" y="15"/>
                  </a:lnTo>
                  <a:lnTo>
                    <a:pt x="3" y="0"/>
                  </a:lnTo>
                  <a:lnTo>
                    <a:pt x="85" y="0"/>
                  </a:lnTo>
                  <a:lnTo>
                    <a:pt x="85" y="15"/>
                  </a:lnTo>
                  <a:lnTo>
                    <a:pt x="22" y="116"/>
                  </a:lnTo>
                  <a:lnTo>
                    <a:pt x="88" y="116"/>
                  </a:lnTo>
                  <a:lnTo>
                    <a:pt x="8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97">
              <a:extLst>
                <a:ext uri="{FF2B5EF4-FFF2-40B4-BE49-F238E27FC236}">
                  <a16:creationId xmlns:a16="http://schemas.microsoft.com/office/drawing/2014/main" id="{9A21E91E-92F8-4093-950A-165C3A9B10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1" y="2424"/>
              <a:ext cx="29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30" y="76"/>
                  </a:cubicBezTo>
                  <a:cubicBezTo>
                    <a:pt x="46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98">
              <a:extLst>
                <a:ext uri="{FF2B5EF4-FFF2-40B4-BE49-F238E27FC236}">
                  <a16:creationId xmlns:a16="http://schemas.microsoft.com/office/drawing/2014/main" id="{F3D714CC-C9A6-45A7-AC7A-C350D80F8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2408"/>
              <a:ext cx="30" cy="53"/>
            </a:xfrm>
            <a:custGeom>
              <a:avLst/>
              <a:gdLst>
                <a:gd name="T0" fmla="*/ 52 w 74"/>
                <a:gd name="T1" fmla="*/ 132 h 132"/>
                <a:gd name="T2" fmla="*/ 18 w 74"/>
                <a:gd name="T3" fmla="*/ 84 h 132"/>
                <a:gd name="T4" fmla="*/ 18 w 74"/>
                <a:gd name="T5" fmla="*/ 84 h 132"/>
                <a:gd name="T6" fmla="*/ 18 w 74"/>
                <a:gd name="T7" fmla="*/ 132 h 132"/>
                <a:gd name="T8" fmla="*/ 0 w 74"/>
                <a:gd name="T9" fmla="*/ 132 h 132"/>
                <a:gd name="T10" fmla="*/ 0 w 74"/>
                <a:gd name="T11" fmla="*/ 0 h 132"/>
                <a:gd name="T12" fmla="*/ 17 w 74"/>
                <a:gd name="T13" fmla="*/ 0 h 132"/>
                <a:gd name="T14" fmla="*/ 17 w 74"/>
                <a:gd name="T15" fmla="*/ 78 h 132"/>
                <a:gd name="T16" fmla="*/ 49 w 74"/>
                <a:gd name="T17" fmla="*/ 40 h 132"/>
                <a:gd name="T18" fmla="*/ 71 w 74"/>
                <a:gd name="T19" fmla="*/ 40 h 132"/>
                <a:gd name="T20" fmla="*/ 37 w 74"/>
                <a:gd name="T21" fmla="*/ 80 h 132"/>
                <a:gd name="T22" fmla="*/ 74 w 74"/>
                <a:gd name="T23" fmla="*/ 131 h 132"/>
                <a:gd name="T24" fmla="*/ 52 w 74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32">
                  <a:moveTo>
                    <a:pt x="52" y="132"/>
                  </a:moveTo>
                  <a:lnTo>
                    <a:pt x="18" y="84"/>
                  </a:lnTo>
                  <a:lnTo>
                    <a:pt x="18" y="84"/>
                  </a:lnTo>
                  <a:lnTo>
                    <a:pt x="18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78"/>
                  </a:lnTo>
                  <a:lnTo>
                    <a:pt x="49" y="40"/>
                  </a:lnTo>
                  <a:lnTo>
                    <a:pt x="71" y="40"/>
                  </a:lnTo>
                  <a:lnTo>
                    <a:pt x="37" y="80"/>
                  </a:lnTo>
                  <a:lnTo>
                    <a:pt x="74" y="131"/>
                  </a:lnTo>
                  <a:lnTo>
                    <a:pt x="52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99">
              <a:extLst>
                <a:ext uri="{FF2B5EF4-FFF2-40B4-BE49-F238E27FC236}">
                  <a16:creationId xmlns:a16="http://schemas.microsoft.com/office/drawing/2014/main" id="{1F80AA13-D015-471E-BE63-F423AD450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9" y="2424"/>
              <a:ext cx="28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7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8" y="70"/>
                    <a:pt x="20" y="76"/>
                    <a:pt x="30" y="76"/>
                  </a:cubicBezTo>
                  <a:cubicBezTo>
                    <a:pt x="47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100">
              <a:extLst>
                <a:ext uri="{FF2B5EF4-FFF2-40B4-BE49-F238E27FC236}">
                  <a16:creationId xmlns:a16="http://schemas.microsoft.com/office/drawing/2014/main" id="{97C9CFB4-635D-4956-A6EA-7E4CE4738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0" y="2423"/>
              <a:ext cx="29" cy="38"/>
            </a:xfrm>
            <a:custGeom>
              <a:avLst/>
              <a:gdLst>
                <a:gd name="T0" fmla="*/ 54 w 71"/>
                <a:gd name="T1" fmla="*/ 94 h 94"/>
                <a:gd name="T2" fmla="*/ 54 w 71"/>
                <a:gd name="T3" fmla="*/ 44 h 94"/>
                <a:gd name="T4" fmla="*/ 54 w 71"/>
                <a:gd name="T5" fmla="*/ 32 h 94"/>
                <a:gd name="T6" fmla="*/ 42 w 71"/>
                <a:gd name="T7" fmla="*/ 17 h 94"/>
                <a:gd name="T8" fmla="*/ 17 w 71"/>
                <a:gd name="T9" fmla="*/ 55 h 94"/>
                <a:gd name="T10" fmla="*/ 17 w 71"/>
                <a:gd name="T11" fmla="*/ 93 h 94"/>
                <a:gd name="T12" fmla="*/ 0 w 71"/>
                <a:gd name="T13" fmla="*/ 93 h 94"/>
                <a:gd name="T14" fmla="*/ 0 w 71"/>
                <a:gd name="T15" fmla="*/ 2 h 94"/>
                <a:gd name="T16" fmla="*/ 18 w 71"/>
                <a:gd name="T17" fmla="*/ 2 h 94"/>
                <a:gd name="T18" fmla="*/ 18 w 71"/>
                <a:gd name="T19" fmla="*/ 22 h 94"/>
                <a:gd name="T20" fmla="*/ 18 w 71"/>
                <a:gd name="T21" fmla="*/ 22 h 94"/>
                <a:gd name="T22" fmla="*/ 46 w 71"/>
                <a:gd name="T23" fmla="*/ 0 h 94"/>
                <a:gd name="T24" fmla="*/ 71 w 71"/>
                <a:gd name="T25" fmla="*/ 30 h 94"/>
                <a:gd name="T26" fmla="*/ 71 w 71"/>
                <a:gd name="T27" fmla="*/ 93 h 94"/>
                <a:gd name="T28" fmla="*/ 54 w 71"/>
                <a:gd name="T2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4"/>
                  </a:moveTo>
                  <a:lnTo>
                    <a:pt x="54" y="44"/>
                  </a:lnTo>
                  <a:lnTo>
                    <a:pt x="54" y="32"/>
                  </a:lnTo>
                  <a:cubicBezTo>
                    <a:pt x="54" y="24"/>
                    <a:pt x="52" y="17"/>
                    <a:pt x="42" y="17"/>
                  </a:cubicBezTo>
                  <a:cubicBezTo>
                    <a:pt x="25" y="17"/>
                    <a:pt x="17" y="41"/>
                    <a:pt x="17" y="55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3"/>
                  </a:lnTo>
                  <a:lnTo>
                    <a:pt x="54" y="9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101">
              <a:extLst>
                <a:ext uri="{FF2B5EF4-FFF2-40B4-BE49-F238E27FC236}">
                  <a16:creationId xmlns:a16="http://schemas.microsoft.com/office/drawing/2014/main" id="{06A0586A-3000-4830-9E9C-F686046983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8" y="2406"/>
              <a:ext cx="28" cy="55"/>
            </a:xfrm>
            <a:custGeom>
              <a:avLst/>
              <a:gdLst>
                <a:gd name="T0" fmla="*/ 16 w 70"/>
                <a:gd name="T1" fmla="*/ 135 h 135"/>
                <a:gd name="T2" fmla="*/ 16 w 70"/>
                <a:gd name="T3" fmla="*/ 57 h 135"/>
                <a:gd name="T4" fmla="*/ 0 w 70"/>
                <a:gd name="T5" fmla="*/ 57 h 135"/>
                <a:gd name="T6" fmla="*/ 0 w 70"/>
                <a:gd name="T7" fmla="*/ 43 h 135"/>
                <a:gd name="T8" fmla="*/ 16 w 70"/>
                <a:gd name="T9" fmla="*/ 43 h 135"/>
                <a:gd name="T10" fmla="*/ 16 w 70"/>
                <a:gd name="T11" fmla="*/ 33 h 135"/>
                <a:gd name="T12" fmla="*/ 51 w 70"/>
                <a:gd name="T13" fmla="*/ 1 h 135"/>
                <a:gd name="T14" fmla="*/ 70 w 70"/>
                <a:gd name="T15" fmla="*/ 2 h 135"/>
                <a:gd name="T16" fmla="*/ 70 w 70"/>
                <a:gd name="T17" fmla="*/ 17 h 135"/>
                <a:gd name="T18" fmla="*/ 51 w 70"/>
                <a:gd name="T19" fmla="*/ 14 h 135"/>
                <a:gd name="T20" fmla="*/ 34 w 70"/>
                <a:gd name="T21" fmla="*/ 34 h 135"/>
                <a:gd name="T22" fmla="*/ 34 w 70"/>
                <a:gd name="T23" fmla="*/ 43 h 135"/>
                <a:gd name="T24" fmla="*/ 61 w 70"/>
                <a:gd name="T25" fmla="*/ 43 h 135"/>
                <a:gd name="T26" fmla="*/ 61 w 70"/>
                <a:gd name="T27" fmla="*/ 56 h 135"/>
                <a:gd name="T28" fmla="*/ 34 w 70"/>
                <a:gd name="T29" fmla="*/ 56 h 135"/>
                <a:gd name="T30" fmla="*/ 34 w 70"/>
                <a:gd name="T31" fmla="*/ 134 h 135"/>
                <a:gd name="T32" fmla="*/ 16 w 70"/>
                <a:gd name="T3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35">
                  <a:moveTo>
                    <a:pt x="16" y="135"/>
                  </a:moveTo>
                  <a:lnTo>
                    <a:pt x="16" y="5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3"/>
                  </a:lnTo>
                  <a:cubicBezTo>
                    <a:pt x="16" y="10"/>
                    <a:pt x="29" y="1"/>
                    <a:pt x="51" y="1"/>
                  </a:cubicBezTo>
                  <a:cubicBezTo>
                    <a:pt x="57" y="0"/>
                    <a:pt x="63" y="1"/>
                    <a:pt x="70" y="2"/>
                  </a:cubicBezTo>
                  <a:lnTo>
                    <a:pt x="70" y="17"/>
                  </a:lnTo>
                  <a:cubicBezTo>
                    <a:pt x="64" y="15"/>
                    <a:pt x="58" y="14"/>
                    <a:pt x="51" y="14"/>
                  </a:cubicBezTo>
                  <a:cubicBezTo>
                    <a:pt x="39" y="14"/>
                    <a:pt x="34" y="23"/>
                    <a:pt x="34" y="34"/>
                  </a:cubicBezTo>
                  <a:lnTo>
                    <a:pt x="34" y="43"/>
                  </a:lnTo>
                  <a:lnTo>
                    <a:pt x="61" y="43"/>
                  </a:lnTo>
                  <a:lnTo>
                    <a:pt x="61" y="56"/>
                  </a:lnTo>
                  <a:lnTo>
                    <a:pt x="34" y="56"/>
                  </a:lnTo>
                  <a:lnTo>
                    <a:pt x="34" y="134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102">
              <a:extLst>
                <a:ext uri="{FF2B5EF4-FFF2-40B4-BE49-F238E27FC236}">
                  <a16:creationId xmlns:a16="http://schemas.microsoft.com/office/drawing/2014/main" id="{686F92CE-E4FC-4B0E-AAA5-306E9DAD4A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6" y="2411"/>
              <a:ext cx="24" cy="50"/>
            </a:xfrm>
            <a:custGeom>
              <a:avLst/>
              <a:gdLst>
                <a:gd name="T0" fmla="*/ 57 w 59"/>
                <a:gd name="T1" fmla="*/ 124 h 126"/>
                <a:gd name="T2" fmla="*/ 43 w 59"/>
                <a:gd name="T3" fmla="*/ 126 h 126"/>
                <a:gd name="T4" fmla="*/ 16 w 59"/>
                <a:gd name="T5" fmla="*/ 104 h 126"/>
                <a:gd name="T6" fmla="*/ 16 w 59"/>
                <a:gd name="T7" fmla="*/ 46 h 126"/>
                <a:gd name="T8" fmla="*/ 0 w 59"/>
                <a:gd name="T9" fmla="*/ 46 h 126"/>
                <a:gd name="T10" fmla="*/ 0 w 59"/>
                <a:gd name="T11" fmla="*/ 32 h 126"/>
                <a:gd name="T12" fmla="*/ 16 w 59"/>
                <a:gd name="T13" fmla="*/ 32 h 126"/>
                <a:gd name="T14" fmla="*/ 16 w 59"/>
                <a:gd name="T15" fmla="*/ 11 h 126"/>
                <a:gd name="T16" fmla="*/ 34 w 59"/>
                <a:gd name="T17" fmla="*/ 0 h 126"/>
                <a:gd name="T18" fmla="*/ 34 w 59"/>
                <a:gd name="T19" fmla="*/ 32 h 126"/>
                <a:gd name="T20" fmla="*/ 59 w 59"/>
                <a:gd name="T21" fmla="*/ 32 h 126"/>
                <a:gd name="T22" fmla="*/ 59 w 59"/>
                <a:gd name="T23" fmla="*/ 45 h 126"/>
                <a:gd name="T24" fmla="*/ 34 w 59"/>
                <a:gd name="T25" fmla="*/ 45 h 126"/>
                <a:gd name="T26" fmla="*/ 34 w 59"/>
                <a:gd name="T27" fmla="*/ 95 h 126"/>
                <a:gd name="T28" fmla="*/ 48 w 59"/>
                <a:gd name="T29" fmla="*/ 112 h 126"/>
                <a:gd name="T30" fmla="*/ 57 w 59"/>
                <a:gd name="T31" fmla="*/ 111 h 126"/>
                <a:gd name="T32" fmla="*/ 57 w 59"/>
                <a:gd name="T33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26">
                  <a:moveTo>
                    <a:pt x="57" y="124"/>
                  </a:moveTo>
                  <a:cubicBezTo>
                    <a:pt x="52" y="125"/>
                    <a:pt x="48" y="126"/>
                    <a:pt x="43" y="126"/>
                  </a:cubicBezTo>
                  <a:cubicBezTo>
                    <a:pt x="27" y="126"/>
                    <a:pt x="16" y="121"/>
                    <a:pt x="16" y="104"/>
                  </a:cubicBezTo>
                  <a:lnTo>
                    <a:pt x="16" y="46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11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59" y="32"/>
                  </a:lnTo>
                  <a:lnTo>
                    <a:pt x="59" y="45"/>
                  </a:lnTo>
                  <a:lnTo>
                    <a:pt x="34" y="45"/>
                  </a:lnTo>
                  <a:lnTo>
                    <a:pt x="34" y="95"/>
                  </a:lnTo>
                  <a:cubicBezTo>
                    <a:pt x="34" y="105"/>
                    <a:pt x="36" y="112"/>
                    <a:pt x="48" y="112"/>
                  </a:cubicBezTo>
                  <a:cubicBezTo>
                    <a:pt x="51" y="112"/>
                    <a:pt x="54" y="112"/>
                    <a:pt x="57" y="111"/>
                  </a:cubicBezTo>
                  <a:lnTo>
                    <a:pt x="57" y="12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103">
              <a:extLst>
                <a:ext uri="{FF2B5EF4-FFF2-40B4-BE49-F238E27FC236}">
                  <a16:creationId xmlns:a16="http://schemas.microsoft.com/office/drawing/2014/main" id="{F0EFE4D6-4212-4E10-B31D-7F8732E62A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5" y="2423"/>
              <a:ext cx="24" cy="38"/>
            </a:xfrm>
            <a:custGeom>
              <a:avLst/>
              <a:gdLst>
                <a:gd name="T0" fmla="*/ 0 w 59"/>
                <a:gd name="T1" fmla="*/ 76 h 95"/>
                <a:gd name="T2" fmla="*/ 23 w 59"/>
                <a:gd name="T3" fmla="*/ 81 h 95"/>
                <a:gd name="T4" fmla="*/ 42 w 59"/>
                <a:gd name="T5" fmla="*/ 70 h 95"/>
                <a:gd name="T6" fmla="*/ 0 w 59"/>
                <a:gd name="T7" fmla="*/ 25 h 95"/>
                <a:gd name="T8" fmla="*/ 32 w 59"/>
                <a:gd name="T9" fmla="*/ 0 h 95"/>
                <a:gd name="T10" fmla="*/ 53 w 59"/>
                <a:gd name="T11" fmla="*/ 3 h 95"/>
                <a:gd name="T12" fmla="*/ 53 w 59"/>
                <a:gd name="T13" fmla="*/ 19 h 95"/>
                <a:gd name="T14" fmla="*/ 32 w 59"/>
                <a:gd name="T15" fmla="*/ 13 h 95"/>
                <a:gd name="T16" fmla="*/ 17 w 59"/>
                <a:gd name="T17" fmla="*/ 23 h 95"/>
                <a:gd name="T18" fmla="*/ 59 w 59"/>
                <a:gd name="T19" fmla="*/ 68 h 95"/>
                <a:gd name="T20" fmla="*/ 25 w 59"/>
                <a:gd name="T21" fmla="*/ 95 h 95"/>
                <a:gd name="T22" fmla="*/ 0 w 59"/>
                <a:gd name="T23" fmla="*/ 92 h 95"/>
                <a:gd name="T24" fmla="*/ 0 w 59"/>
                <a:gd name="T25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5">
                  <a:moveTo>
                    <a:pt x="0" y="76"/>
                  </a:moveTo>
                  <a:cubicBezTo>
                    <a:pt x="7" y="79"/>
                    <a:pt x="15" y="81"/>
                    <a:pt x="23" y="81"/>
                  </a:cubicBezTo>
                  <a:cubicBezTo>
                    <a:pt x="31" y="81"/>
                    <a:pt x="42" y="80"/>
                    <a:pt x="42" y="70"/>
                  </a:cubicBezTo>
                  <a:cubicBezTo>
                    <a:pt x="42" y="54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0"/>
                    <a:pt x="46" y="1"/>
                    <a:pt x="53" y="3"/>
                  </a:cubicBezTo>
                  <a:lnTo>
                    <a:pt x="53" y="19"/>
                  </a:lnTo>
                  <a:cubicBezTo>
                    <a:pt x="47" y="15"/>
                    <a:pt x="39" y="14"/>
                    <a:pt x="32" y="13"/>
                  </a:cubicBezTo>
                  <a:cubicBezTo>
                    <a:pt x="27" y="13"/>
                    <a:pt x="17" y="16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5"/>
                    <a:pt x="25" y="95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104">
              <a:extLst>
                <a:ext uri="{FF2B5EF4-FFF2-40B4-BE49-F238E27FC236}">
                  <a16:creationId xmlns:a16="http://schemas.microsoft.com/office/drawing/2014/main" id="{7E41EC12-F99B-4504-988C-D0A3BAB28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5" y="2423"/>
              <a:ext cx="30" cy="54"/>
            </a:xfrm>
            <a:custGeom>
              <a:avLst/>
              <a:gdLst>
                <a:gd name="T0" fmla="*/ 57 w 74"/>
                <a:gd name="T1" fmla="*/ 135 h 135"/>
                <a:gd name="T2" fmla="*/ 57 w 74"/>
                <a:gd name="T3" fmla="*/ 81 h 135"/>
                <a:gd name="T4" fmla="*/ 57 w 74"/>
                <a:gd name="T5" fmla="*/ 81 h 135"/>
                <a:gd name="T6" fmla="*/ 32 w 74"/>
                <a:gd name="T7" fmla="*/ 96 h 135"/>
                <a:gd name="T8" fmla="*/ 0 w 74"/>
                <a:gd name="T9" fmla="*/ 47 h 135"/>
                <a:gd name="T10" fmla="*/ 31 w 74"/>
                <a:gd name="T11" fmla="*/ 0 h 135"/>
                <a:gd name="T12" fmla="*/ 56 w 74"/>
                <a:gd name="T13" fmla="*/ 15 h 135"/>
                <a:gd name="T14" fmla="*/ 56 w 74"/>
                <a:gd name="T15" fmla="*/ 15 h 135"/>
                <a:gd name="T16" fmla="*/ 56 w 74"/>
                <a:gd name="T17" fmla="*/ 2 h 135"/>
                <a:gd name="T18" fmla="*/ 74 w 74"/>
                <a:gd name="T19" fmla="*/ 2 h 135"/>
                <a:gd name="T20" fmla="*/ 74 w 74"/>
                <a:gd name="T21" fmla="*/ 135 h 135"/>
                <a:gd name="T22" fmla="*/ 57 w 74"/>
                <a:gd name="T23" fmla="*/ 135 h 135"/>
                <a:gd name="T24" fmla="*/ 57 w 74"/>
                <a:gd name="T25" fmla="*/ 48 h 135"/>
                <a:gd name="T26" fmla="*/ 37 w 74"/>
                <a:gd name="T27" fmla="*/ 14 h 135"/>
                <a:gd name="T28" fmla="*/ 19 w 74"/>
                <a:gd name="T29" fmla="*/ 48 h 135"/>
                <a:gd name="T30" fmla="*/ 37 w 74"/>
                <a:gd name="T31" fmla="*/ 82 h 135"/>
                <a:gd name="T32" fmla="*/ 57 w 74"/>
                <a:gd name="T33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35">
                  <a:moveTo>
                    <a:pt x="57" y="135"/>
                  </a:moveTo>
                  <a:lnTo>
                    <a:pt x="57" y="81"/>
                  </a:lnTo>
                  <a:lnTo>
                    <a:pt x="57" y="81"/>
                  </a:lnTo>
                  <a:cubicBezTo>
                    <a:pt x="52" y="90"/>
                    <a:pt x="43" y="96"/>
                    <a:pt x="32" y="96"/>
                  </a:cubicBezTo>
                  <a:cubicBezTo>
                    <a:pt x="6" y="96"/>
                    <a:pt x="0" y="67"/>
                    <a:pt x="0" y="47"/>
                  </a:cubicBezTo>
                  <a:cubicBezTo>
                    <a:pt x="0" y="26"/>
                    <a:pt x="6" y="0"/>
                    <a:pt x="31" y="0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2"/>
                  </a:lnTo>
                  <a:lnTo>
                    <a:pt x="74" y="2"/>
                  </a:lnTo>
                  <a:lnTo>
                    <a:pt x="74" y="135"/>
                  </a:lnTo>
                  <a:lnTo>
                    <a:pt x="57" y="135"/>
                  </a:lnTo>
                  <a:close/>
                  <a:moveTo>
                    <a:pt x="57" y="48"/>
                  </a:moveTo>
                  <a:cubicBezTo>
                    <a:pt x="57" y="37"/>
                    <a:pt x="52" y="14"/>
                    <a:pt x="37" y="14"/>
                  </a:cubicBezTo>
                  <a:cubicBezTo>
                    <a:pt x="21" y="14"/>
                    <a:pt x="19" y="36"/>
                    <a:pt x="19" y="48"/>
                  </a:cubicBezTo>
                  <a:cubicBezTo>
                    <a:pt x="19" y="60"/>
                    <a:pt x="20" y="82"/>
                    <a:pt x="37" y="82"/>
                  </a:cubicBezTo>
                  <a:cubicBezTo>
                    <a:pt x="53" y="82"/>
                    <a:pt x="57" y="61"/>
                    <a:pt x="57" y="48"/>
                  </a:cubicBez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105">
              <a:extLst>
                <a:ext uri="{FF2B5EF4-FFF2-40B4-BE49-F238E27FC236}">
                  <a16:creationId xmlns:a16="http://schemas.microsoft.com/office/drawing/2014/main" id="{643923C1-8602-4DA8-AEAD-636429B451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7" y="2424"/>
              <a:ext cx="29" cy="37"/>
            </a:xfrm>
            <a:custGeom>
              <a:avLst/>
              <a:gdLst>
                <a:gd name="T0" fmla="*/ 53 w 71"/>
                <a:gd name="T1" fmla="*/ 92 h 94"/>
                <a:gd name="T2" fmla="*/ 53 w 71"/>
                <a:gd name="T3" fmla="*/ 72 h 94"/>
                <a:gd name="T4" fmla="*/ 53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29 w 71"/>
                <a:gd name="T19" fmla="*/ 76 h 94"/>
                <a:gd name="T20" fmla="*/ 53 w 71"/>
                <a:gd name="T21" fmla="*/ 39 h 94"/>
                <a:gd name="T22" fmla="*/ 53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3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3" y="92"/>
                  </a:moveTo>
                  <a:lnTo>
                    <a:pt x="53" y="72"/>
                  </a:lnTo>
                  <a:lnTo>
                    <a:pt x="53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3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106">
              <a:extLst>
                <a:ext uri="{FF2B5EF4-FFF2-40B4-BE49-F238E27FC236}">
                  <a16:creationId xmlns:a16="http://schemas.microsoft.com/office/drawing/2014/main" id="{8E072F94-4411-468C-907D-6FF718FBFB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56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8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20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1" y="94"/>
                    <a:pt x="53" y="95"/>
                    <a:pt x="45" y="96"/>
                  </a:cubicBezTo>
                  <a:cubicBezTo>
                    <a:pt x="13" y="96"/>
                    <a:pt x="0" y="74"/>
                    <a:pt x="0" y="44"/>
                  </a:cubicBezTo>
                  <a:cubicBezTo>
                    <a:pt x="0" y="19"/>
                    <a:pt x="11" y="0"/>
                    <a:pt x="38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7" y="82"/>
                    <a:pt x="63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6" y="13"/>
                    <a:pt x="36" y="14"/>
                  </a:cubicBezTo>
                  <a:cubicBezTo>
                    <a:pt x="29" y="14"/>
                    <a:pt x="22" y="18"/>
                    <a:pt x="20" y="25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Rectangle 107">
              <a:extLst>
                <a:ext uri="{FF2B5EF4-FFF2-40B4-BE49-F238E27FC236}">
                  <a16:creationId xmlns:a16="http://schemas.microsoft.com/office/drawing/2014/main" id="{3CA05233-C65A-4C18-BC4D-628B0027A9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94" y="2408"/>
              <a:ext cx="8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108">
              <a:extLst>
                <a:ext uri="{FF2B5EF4-FFF2-40B4-BE49-F238E27FC236}">
                  <a16:creationId xmlns:a16="http://schemas.microsoft.com/office/drawing/2014/main" id="{6EDE392A-D101-45D9-89E5-0A02ADD0CC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6" y="2408"/>
              <a:ext cx="7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109">
              <a:extLst>
                <a:ext uri="{FF2B5EF4-FFF2-40B4-BE49-F238E27FC236}">
                  <a16:creationId xmlns:a16="http://schemas.microsoft.com/office/drawing/2014/main" id="{F9A6F832-07BC-4762-B1FD-0A70A89328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4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7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19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0" y="94"/>
                    <a:pt x="53" y="96"/>
                    <a:pt x="45" y="96"/>
                  </a:cubicBezTo>
                  <a:cubicBezTo>
                    <a:pt x="12" y="96"/>
                    <a:pt x="0" y="74"/>
                    <a:pt x="0" y="44"/>
                  </a:cubicBezTo>
                  <a:cubicBezTo>
                    <a:pt x="0" y="19"/>
                    <a:pt x="11" y="0"/>
                    <a:pt x="37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5" y="13"/>
                    <a:pt x="36" y="14"/>
                  </a:cubicBezTo>
                  <a:cubicBezTo>
                    <a:pt x="29" y="14"/>
                    <a:pt x="22" y="18"/>
                    <a:pt x="19" y="25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Rectangle 110">
              <a:extLst>
                <a:ext uri="{FF2B5EF4-FFF2-40B4-BE49-F238E27FC236}">
                  <a16:creationId xmlns:a16="http://schemas.microsoft.com/office/drawing/2014/main" id="{4A64DDB8-8ABF-4383-92AE-9E58C2A7F3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70" y="2450"/>
              <a:ext cx="10" cy="11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111">
              <a:extLst>
                <a:ext uri="{FF2B5EF4-FFF2-40B4-BE49-F238E27FC236}">
                  <a16:creationId xmlns:a16="http://schemas.microsoft.com/office/drawing/2014/main" id="{77411447-2030-4AAF-923C-219FB91FC9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5" y="2488"/>
              <a:ext cx="45" cy="38"/>
            </a:xfrm>
            <a:custGeom>
              <a:avLst/>
              <a:gdLst>
                <a:gd name="T0" fmla="*/ 80 w 113"/>
                <a:gd name="T1" fmla="*/ 94 h 94"/>
                <a:gd name="T2" fmla="*/ 57 w 113"/>
                <a:gd name="T3" fmla="*/ 19 h 94"/>
                <a:gd name="T4" fmla="*/ 57 w 113"/>
                <a:gd name="T5" fmla="*/ 19 h 94"/>
                <a:gd name="T6" fmla="*/ 33 w 113"/>
                <a:gd name="T7" fmla="*/ 94 h 94"/>
                <a:gd name="T8" fmla="*/ 18 w 113"/>
                <a:gd name="T9" fmla="*/ 94 h 94"/>
                <a:gd name="T10" fmla="*/ 0 w 113"/>
                <a:gd name="T11" fmla="*/ 0 h 94"/>
                <a:gd name="T12" fmla="*/ 13 w 113"/>
                <a:gd name="T13" fmla="*/ 0 h 94"/>
                <a:gd name="T14" fmla="*/ 27 w 113"/>
                <a:gd name="T15" fmla="*/ 75 h 94"/>
                <a:gd name="T16" fmla="*/ 27 w 113"/>
                <a:gd name="T17" fmla="*/ 75 h 94"/>
                <a:gd name="T18" fmla="*/ 50 w 113"/>
                <a:gd name="T19" fmla="*/ 0 h 94"/>
                <a:gd name="T20" fmla="*/ 63 w 113"/>
                <a:gd name="T21" fmla="*/ 0 h 94"/>
                <a:gd name="T22" fmla="*/ 86 w 113"/>
                <a:gd name="T23" fmla="*/ 75 h 94"/>
                <a:gd name="T24" fmla="*/ 86 w 113"/>
                <a:gd name="T25" fmla="*/ 75 h 94"/>
                <a:gd name="T26" fmla="*/ 100 w 113"/>
                <a:gd name="T27" fmla="*/ 0 h 94"/>
                <a:gd name="T28" fmla="*/ 113 w 113"/>
                <a:gd name="T29" fmla="*/ 0 h 94"/>
                <a:gd name="T30" fmla="*/ 95 w 113"/>
                <a:gd name="T31" fmla="*/ 94 h 94"/>
                <a:gd name="T32" fmla="*/ 80 w 113"/>
                <a:gd name="T3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94">
                  <a:moveTo>
                    <a:pt x="80" y="94"/>
                  </a:moveTo>
                  <a:lnTo>
                    <a:pt x="57" y="19"/>
                  </a:lnTo>
                  <a:lnTo>
                    <a:pt x="57" y="19"/>
                  </a:lnTo>
                  <a:lnTo>
                    <a:pt x="33" y="94"/>
                  </a:lnTo>
                  <a:lnTo>
                    <a:pt x="18" y="9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100" y="0"/>
                  </a:lnTo>
                  <a:lnTo>
                    <a:pt x="113" y="0"/>
                  </a:lnTo>
                  <a:lnTo>
                    <a:pt x="95" y="94"/>
                  </a:lnTo>
                  <a:lnTo>
                    <a:pt x="80" y="94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112">
              <a:extLst>
                <a:ext uri="{FF2B5EF4-FFF2-40B4-BE49-F238E27FC236}">
                  <a16:creationId xmlns:a16="http://schemas.microsoft.com/office/drawing/2014/main" id="{DD8CA94B-61A3-48BE-ABB0-F0371451B2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33" y="2499"/>
              <a:ext cx="21" cy="28"/>
            </a:xfrm>
            <a:custGeom>
              <a:avLst/>
              <a:gdLst>
                <a:gd name="T0" fmla="*/ 36 w 52"/>
                <a:gd name="T1" fmla="*/ 68 h 71"/>
                <a:gd name="T2" fmla="*/ 36 w 52"/>
                <a:gd name="T3" fmla="*/ 60 h 71"/>
                <a:gd name="T4" fmla="*/ 36 w 52"/>
                <a:gd name="T5" fmla="*/ 60 h 71"/>
                <a:gd name="T6" fmla="*/ 20 w 52"/>
                <a:gd name="T7" fmla="*/ 70 h 71"/>
                <a:gd name="T8" fmla="*/ 1 w 52"/>
                <a:gd name="T9" fmla="*/ 52 h 71"/>
                <a:gd name="T10" fmla="*/ 37 w 52"/>
                <a:gd name="T11" fmla="*/ 31 h 71"/>
                <a:gd name="T12" fmla="*/ 37 w 52"/>
                <a:gd name="T13" fmla="*/ 21 h 71"/>
                <a:gd name="T14" fmla="*/ 27 w 52"/>
                <a:gd name="T15" fmla="*/ 11 h 71"/>
                <a:gd name="T16" fmla="*/ 16 w 52"/>
                <a:gd name="T17" fmla="*/ 21 h 71"/>
                <a:gd name="T18" fmla="*/ 4 w 52"/>
                <a:gd name="T19" fmla="*/ 21 h 71"/>
                <a:gd name="T20" fmla="*/ 29 w 52"/>
                <a:gd name="T21" fmla="*/ 1 h 71"/>
                <a:gd name="T22" fmla="*/ 50 w 52"/>
                <a:gd name="T23" fmla="*/ 22 h 71"/>
                <a:gd name="T24" fmla="*/ 50 w 52"/>
                <a:gd name="T25" fmla="*/ 68 h 71"/>
                <a:gd name="T26" fmla="*/ 36 w 52"/>
                <a:gd name="T27" fmla="*/ 68 h 71"/>
                <a:gd name="T28" fmla="*/ 36 w 52"/>
                <a:gd name="T29" fmla="*/ 39 h 71"/>
                <a:gd name="T30" fmla="*/ 34 w 52"/>
                <a:gd name="T31" fmla="*/ 39 h 71"/>
                <a:gd name="T32" fmla="*/ 14 w 52"/>
                <a:gd name="T33" fmla="*/ 52 h 71"/>
                <a:gd name="T34" fmla="*/ 22 w 52"/>
                <a:gd name="T35" fmla="*/ 60 h 71"/>
                <a:gd name="T36" fmla="*/ 36 w 52"/>
                <a:gd name="T37" fmla="*/ 42 h 71"/>
                <a:gd name="T38" fmla="*/ 36 w 52"/>
                <a:gd name="T39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1">
                  <a:moveTo>
                    <a:pt x="36" y="68"/>
                  </a:moveTo>
                  <a:lnTo>
                    <a:pt x="36" y="60"/>
                  </a:lnTo>
                  <a:lnTo>
                    <a:pt x="36" y="60"/>
                  </a:lnTo>
                  <a:cubicBezTo>
                    <a:pt x="33" y="66"/>
                    <a:pt x="26" y="70"/>
                    <a:pt x="20" y="70"/>
                  </a:cubicBezTo>
                  <a:cubicBezTo>
                    <a:pt x="9" y="71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6" y="68"/>
                  </a:lnTo>
                  <a:close/>
                  <a:moveTo>
                    <a:pt x="36" y="39"/>
                  </a:moveTo>
                  <a:lnTo>
                    <a:pt x="34" y="39"/>
                  </a:lnTo>
                  <a:cubicBezTo>
                    <a:pt x="26" y="39"/>
                    <a:pt x="14" y="43"/>
                    <a:pt x="14" y="52"/>
                  </a:cubicBezTo>
                  <a:cubicBezTo>
                    <a:pt x="14" y="56"/>
                    <a:pt x="17" y="59"/>
                    <a:pt x="22" y="60"/>
                  </a:cubicBezTo>
                  <a:cubicBezTo>
                    <a:pt x="30" y="59"/>
                    <a:pt x="37" y="51"/>
                    <a:pt x="36" y="42"/>
                  </a:cubicBezTo>
                  <a:lnTo>
                    <a:pt x="36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113">
              <a:extLst>
                <a:ext uri="{FF2B5EF4-FFF2-40B4-BE49-F238E27FC236}">
                  <a16:creationId xmlns:a16="http://schemas.microsoft.com/office/drawing/2014/main" id="{F7F37437-EC45-459A-BD16-C23DF7FD7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0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0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2" y="59"/>
                    <a:pt x="17" y="59"/>
                  </a:cubicBezTo>
                  <a:cubicBezTo>
                    <a:pt x="23" y="59"/>
                    <a:pt x="30" y="58"/>
                    <a:pt x="30" y="51"/>
                  </a:cubicBezTo>
                  <a:cubicBezTo>
                    <a:pt x="30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114">
              <a:extLst>
                <a:ext uri="{FF2B5EF4-FFF2-40B4-BE49-F238E27FC236}">
                  <a16:creationId xmlns:a16="http://schemas.microsoft.com/office/drawing/2014/main" id="{F9C225C1-448A-4A9D-BF58-537AE9841C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1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1" y="59"/>
                    <a:pt x="17" y="59"/>
                  </a:cubicBezTo>
                  <a:cubicBezTo>
                    <a:pt x="23" y="59"/>
                    <a:pt x="31" y="58"/>
                    <a:pt x="31" y="51"/>
                  </a:cubicBezTo>
                  <a:cubicBezTo>
                    <a:pt x="31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115">
              <a:extLst>
                <a:ext uri="{FF2B5EF4-FFF2-40B4-BE49-F238E27FC236}">
                  <a16:creationId xmlns:a16="http://schemas.microsoft.com/office/drawing/2014/main" id="{BA47B41E-C24C-465F-9E2E-4813AC1DC0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3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3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50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6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116">
              <a:extLst>
                <a:ext uri="{FF2B5EF4-FFF2-40B4-BE49-F238E27FC236}">
                  <a16:creationId xmlns:a16="http://schemas.microsoft.com/office/drawing/2014/main" id="{01B7C2F7-3898-49CC-BE7C-730D39E103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0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117">
              <a:extLst>
                <a:ext uri="{FF2B5EF4-FFF2-40B4-BE49-F238E27FC236}">
                  <a16:creationId xmlns:a16="http://schemas.microsoft.com/office/drawing/2014/main" id="{83EE26F5-FBE5-4731-A627-9FA551705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4" y="2488"/>
              <a:ext cx="20" cy="39"/>
            </a:xfrm>
            <a:custGeom>
              <a:avLst/>
              <a:gdLst>
                <a:gd name="T0" fmla="*/ 12 w 50"/>
                <a:gd name="T1" fmla="*/ 96 h 97"/>
                <a:gd name="T2" fmla="*/ 12 w 50"/>
                <a:gd name="T3" fmla="*/ 41 h 97"/>
                <a:gd name="T4" fmla="*/ 0 w 50"/>
                <a:gd name="T5" fmla="*/ 41 h 97"/>
                <a:gd name="T6" fmla="*/ 0 w 50"/>
                <a:gd name="T7" fmla="*/ 31 h 97"/>
                <a:gd name="T8" fmla="*/ 12 w 50"/>
                <a:gd name="T9" fmla="*/ 31 h 97"/>
                <a:gd name="T10" fmla="*/ 12 w 50"/>
                <a:gd name="T11" fmla="*/ 24 h 97"/>
                <a:gd name="T12" fmla="*/ 37 w 50"/>
                <a:gd name="T13" fmla="*/ 0 h 97"/>
                <a:gd name="T14" fmla="*/ 50 w 50"/>
                <a:gd name="T15" fmla="*/ 2 h 97"/>
                <a:gd name="T16" fmla="*/ 50 w 50"/>
                <a:gd name="T17" fmla="*/ 12 h 97"/>
                <a:gd name="T18" fmla="*/ 38 w 50"/>
                <a:gd name="T19" fmla="*/ 10 h 97"/>
                <a:gd name="T20" fmla="*/ 25 w 50"/>
                <a:gd name="T21" fmla="*/ 25 h 97"/>
                <a:gd name="T22" fmla="*/ 25 w 50"/>
                <a:gd name="T23" fmla="*/ 31 h 97"/>
                <a:gd name="T24" fmla="*/ 45 w 50"/>
                <a:gd name="T25" fmla="*/ 31 h 97"/>
                <a:gd name="T26" fmla="*/ 45 w 50"/>
                <a:gd name="T27" fmla="*/ 41 h 97"/>
                <a:gd name="T28" fmla="*/ 24 w 50"/>
                <a:gd name="T29" fmla="*/ 41 h 97"/>
                <a:gd name="T30" fmla="*/ 24 w 50"/>
                <a:gd name="T31" fmla="*/ 97 h 97"/>
                <a:gd name="T32" fmla="*/ 12 w 50"/>
                <a:gd name="T33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97">
                  <a:moveTo>
                    <a:pt x="12" y="96"/>
                  </a:moveTo>
                  <a:lnTo>
                    <a:pt x="12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12" y="31"/>
                  </a:lnTo>
                  <a:lnTo>
                    <a:pt x="12" y="24"/>
                  </a:lnTo>
                  <a:cubicBezTo>
                    <a:pt x="12" y="7"/>
                    <a:pt x="21" y="0"/>
                    <a:pt x="37" y="0"/>
                  </a:cubicBezTo>
                  <a:cubicBezTo>
                    <a:pt x="41" y="0"/>
                    <a:pt x="46" y="1"/>
                    <a:pt x="50" y="2"/>
                  </a:cubicBezTo>
                  <a:lnTo>
                    <a:pt x="50" y="12"/>
                  </a:lnTo>
                  <a:cubicBezTo>
                    <a:pt x="46" y="11"/>
                    <a:pt x="42" y="10"/>
                    <a:pt x="38" y="10"/>
                  </a:cubicBezTo>
                  <a:cubicBezTo>
                    <a:pt x="29" y="10"/>
                    <a:pt x="25" y="17"/>
                    <a:pt x="25" y="25"/>
                  </a:cubicBezTo>
                  <a:lnTo>
                    <a:pt x="25" y="31"/>
                  </a:lnTo>
                  <a:lnTo>
                    <a:pt x="45" y="31"/>
                  </a:lnTo>
                  <a:lnTo>
                    <a:pt x="45" y="41"/>
                  </a:lnTo>
                  <a:lnTo>
                    <a:pt x="24" y="41"/>
                  </a:lnTo>
                  <a:lnTo>
                    <a:pt x="24" y="97"/>
                  </a:lnTo>
                  <a:lnTo>
                    <a:pt x="12" y="96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118">
              <a:extLst>
                <a:ext uri="{FF2B5EF4-FFF2-40B4-BE49-F238E27FC236}">
                  <a16:creationId xmlns:a16="http://schemas.microsoft.com/office/drawing/2014/main" id="{D2F7C418-3D03-4419-A2A6-0AF1631C0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87" y="2489"/>
              <a:ext cx="20" cy="38"/>
            </a:xfrm>
            <a:custGeom>
              <a:avLst/>
              <a:gdLst>
                <a:gd name="T0" fmla="*/ 39 w 51"/>
                <a:gd name="T1" fmla="*/ 93 h 95"/>
                <a:gd name="T2" fmla="*/ 39 w 51"/>
                <a:gd name="T3" fmla="*/ 79 h 95"/>
                <a:gd name="T4" fmla="*/ 39 w 51"/>
                <a:gd name="T5" fmla="*/ 79 h 95"/>
                <a:gd name="T6" fmla="*/ 18 w 51"/>
                <a:gd name="T7" fmla="*/ 95 h 95"/>
                <a:gd name="T8" fmla="*/ 0 w 51"/>
                <a:gd name="T9" fmla="*/ 73 h 95"/>
                <a:gd name="T10" fmla="*/ 0 w 51"/>
                <a:gd name="T11" fmla="*/ 28 h 95"/>
                <a:gd name="T12" fmla="*/ 13 w 51"/>
                <a:gd name="T13" fmla="*/ 28 h 95"/>
                <a:gd name="T14" fmla="*/ 13 w 51"/>
                <a:gd name="T15" fmla="*/ 64 h 95"/>
                <a:gd name="T16" fmla="*/ 13 w 51"/>
                <a:gd name="T17" fmla="*/ 72 h 95"/>
                <a:gd name="T18" fmla="*/ 21 w 51"/>
                <a:gd name="T19" fmla="*/ 83 h 95"/>
                <a:gd name="T20" fmla="*/ 39 w 51"/>
                <a:gd name="T21" fmla="*/ 56 h 95"/>
                <a:gd name="T22" fmla="*/ 39 w 51"/>
                <a:gd name="T23" fmla="*/ 28 h 95"/>
                <a:gd name="T24" fmla="*/ 51 w 51"/>
                <a:gd name="T25" fmla="*/ 28 h 95"/>
                <a:gd name="T26" fmla="*/ 51 w 51"/>
                <a:gd name="T27" fmla="*/ 93 h 95"/>
                <a:gd name="T28" fmla="*/ 39 w 51"/>
                <a:gd name="T29" fmla="*/ 93 h 95"/>
                <a:gd name="T30" fmla="*/ 3 w 51"/>
                <a:gd name="T31" fmla="*/ 15 h 95"/>
                <a:gd name="T32" fmla="*/ 3 w 51"/>
                <a:gd name="T33" fmla="*/ 0 h 95"/>
                <a:gd name="T34" fmla="*/ 20 w 51"/>
                <a:gd name="T35" fmla="*/ 0 h 95"/>
                <a:gd name="T36" fmla="*/ 20 w 51"/>
                <a:gd name="T37" fmla="*/ 15 h 95"/>
                <a:gd name="T38" fmla="*/ 3 w 51"/>
                <a:gd name="T39" fmla="*/ 15 h 95"/>
                <a:gd name="T40" fmla="*/ 32 w 51"/>
                <a:gd name="T41" fmla="*/ 15 h 95"/>
                <a:gd name="T42" fmla="*/ 32 w 51"/>
                <a:gd name="T43" fmla="*/ 0 h 95"/>
                <a:gd name="T44" fmla="*/ 49 w 51"/>
                <a:gd name="T45" fmla="*/ 0 h 95"/>
                <a:gd name="T46" fmla="*/ 49 w 51"/>
                <a:gd name="T47" fmla="*/ 15 h 95"/>
                <a:gd name="T48" fmla="*/ 32 w 51"/>
                <a:gd name="T49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95">
                  <a:moveTo>
                    <a:pt x="39" y="93"/>
                  </a:moveTo>
                  <a:lnTo>
                    <a:pt x="39" y="79"/>
                  </a:lnTo>
                  <a:lnTo>
                    <a:pt x="39" y="79"/>
                  </a:lnTo>
                  <a:cubicBezTo>
                    <a:pt x="36" y="89"/>
                    <a:pt x="27" y="95"/>
                    <a:pt x="18" y="95"/>
                  </a:cubicBezTo>
                  <a:cubicBezTo>
                    <a:pt x="5" y="95"/>
                    <a:pt x="0" y="85"/>
                    <a:pt x="0" y="73"/>
                  </a:cubicBezTo>
                  <a:lnTo>
                    <a:pt x="0" y="28"/>
                  </a:lnTo>
                  <a:lnTo>
                    <a:pt x="13" y="28"/>
                  </a:lnTo>
                  <a:lnTo>
                    <a:pt x="13" y="64"/>
                  </a:lnTo>
                  <a:lnTo>
                    <a:pt x="13" y="72"/>
                  </a:lnTo>
                  <a:cubicBezTo>
                    <a:pt x="13" y="78"/>
                    <a:pt x="14" y="83"/>
                    <a:pt x="21" y="83"/>
                  </a:cubicBezTo>
                  <a:cubicBezTo>
                    <a:pt x="34" y="83"/>
                    <a:pt x="39" y="65"/>
                    <a:pt x="39" y="56"/>
                  </a:cubicBezTo>
                  <a:lnTo>
                    <a:pt x="39" y="28"/>
                  </a:lnTo>
                  <a:lnTo>
                    <a:pt x="51" y="28"/>
                  </a:lnTo>
                  <a:lnTo>
                    <a:pt x="51" y="93"/>
                  </a:lnTo>
                  <a:lnTo>
                    <a:pt x="39" y="93"/>
                  </a:lnTo>
                  <a:close/>
                  <a:moveTo>
                    <a:pt x="3" y="15"/>
                  </a:moveTo>
                  <a:lnTo>
                    <a:pt x="3" y="0"/>
                  </a:lnTo>
                  <a:lnTo>
                    <a:pt x="20" y="0"/>
                  </a:lnTo>
                  <a:lnTo>
                    <a:pt x="20" y="15"/>
                  </a:lnTo>
                  <a:lnTo>
                    <a:pt x="3" y="15"/>
                  </a:lnTo>
                  <a:close/>
                  <a:moveTo>
                    <a:pt x="32" y="15"/>
                  </a:moveTo>
                  <a:lnTo>
                    <a:pt x="32" y="0"/>
                  </a:lnTo>
                  <a:lnTo>
                    <a:pt x="49" y="0"/>
                  </a:lnTo>
                  <a:lnTo>
                    <a:pt x="49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119">
              <a:extLst>
                <a:ext uri="{FF2B5EF4-FFF2-40B4-BE49-F238E27FC236}">
                  <a16:creationId xmlns:a16="http://schemas.microsoft.com/office/drawing/2014/main" id="{7837BC7C-2726-46FE-AE7B-E0B516626A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7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120">
              <a:extLst>
                <a:ext uri="{FF2B5EF4-FFF2-40B4-BE49-F238E27FC236}">
                  <a16:creationId xmlns:a16="http://schemas.microsoft.com/office/drawing/2014/main" id="{FD1DADBA-6B1A-4A89-A662-8216DC09B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2" y="2488"/>
              <a:ext cx="28" cy="39"/>
            </a:xfrm>
            <a:custGeom>
              <a:avLst/>
              <a:gdLst>
                <a:gd name="T0" fmla="*/ 56 w 70"/>
                <a:gd name="T1" fmla="*/ 53 h 98"/>
                <a:gd name="T2" fmla="*/ 36 w 70"/>
                <a:gd name="T3" fmla="*/ 53 h 98"/>
                <a:gd name="T4" fmla="*/ 36 w 70"/>
                <a:gd name="T5" fmla="*/ 42 h 98"/>
                <a:gd name="T6" fmla="*/ 70 w 70"/>
                <a:gd name="T7" fmla="*/ 42 h 98"/>
                <a:gd name="T8" fmla="*/ 70 w 70"/>
                <a:gd name="T9" fmla="*/ 89 h 98"/>
                <a:gd name="T10" fmla="*/ 40 w 70"/>
                <a:gd name="T11" fmla="*/ 98 h 98"/>
                <a:gd name="T12" fmla="*/ 0 w 70"/>
                <a:gd name="T13" fmla="*/ 46 h 98"/>
                <a:gd name="T14" fmla="*/ 38 w 70"/>
                <a:gd name="T15" fmla="*/ 0 h 98"/>
                <a:gd name="T16" fmla="*/ 69 w 70"/>
                <a:gd name="T17" fmla="*/ 27 h 98"/>
                <a:gd name="T18" fmla="*/ 54 w 70"/>
                <a:gd name="T19" fmla="*/ 27 h 98"/>
                <a:gd name="T20" fmla="*/ 37 w 70"/>
                <a:gd name="T21" fmla="*/ 11 h 98"/>
                <a:gd name="T22" fmla="*/ 15 w 70"/>
                <a:gd name="T23" fmla="*/ 46 h 98"/>
                <a:gd name="T24" fmla="*/ 40 w 70"/>
                <a:gd name="T25" fmla="*/ 87 h 98"/>
                <a:gd name="T26" fmla="*/ 56 w 70"/>
                <a:gd name="T27" fmla="*/ 83 h 98"/>
                <a:gd name="T28" fmla="*/ 56 w 70"/>
                <a:gd name="T29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8">
                  <a:moveTo>
                    <a:pt x="56" y="53"/>
                  </a:moveTo>
                  <a:lnTo>
                    <a:pt x="36" y="53"/>
                  </a:lnTo>
                  <a:lnTo>
                    <a:pt x="36" y="42"/>
                  </a:lnTo>
                  <a:lnTo>
                    <a:pt x="70" y="42"/>
                  </a:lnTo>
                  <a:lnTo>
                    <a:pt x="70" y="89"/>
                  </a:lnTo>
                  <a:cubicBezTo>
                    <a:pt x="61" y="95"/>
                    <a:pt x="51" y="98"/>
                    <a:pt x="40" y="98"/>
                  </a:cubicBezTo>
                  <a:cubicBezTo>
                    <a:pt x="9" y="98"/>
                    <a:pt x="0" y="73"/>
                    <a:pt x="0" y="46"/>
                  </a:cubicBezTo>
                  <a:cubicBezTo>
                    <a:pt x="0" y="21"/>
                    <a:pt x="9" y="0"/>
                    <a:pt x="38" y="0"/>
                  </a:cubicBezTo>
                  <a:cubicBezTo>
                    <a:pt x="54" y="0"/>
                    <a:pt x="69" y="8"/>
                    <a:pt x="69" y="27"/>
                  </a:cubicBezTo>
                  <a:lnTo>
                    <a:pt x="54" y="27"/>
                  </a:lnTo>
                  <a:cubicBezTo>
                    <a:pt x="54" y="18"/>
                    <a:pt x="46" y="10"/>
                    <a:pt x="37" y="11"/>
                  </a:cubicBezTo>
                  <a:cubicBezTo>
                    <a:pt x="18" y="11"/>
                    <a:pt x="15" y="31"/>
                    <a:pt x="15" y="46"/>
                  </a:cubicBezTo>
                  <a:cubicBezTo>
                    <a:pt x="15" y="63"/>
                    <a:pt x="17" y="87"/>
                    <a:pt x="40" y="87"/>
                  </a:cubicBezTo>
                  <a:cubicBezTo>
                    <a:pt x="46" y="87"/>
                    <a:pt x="51" y="86"/>
                    <a:pt x="56" y="83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121">
              <a:extLst>
                <a:ext uri="{FF2B5EF4-FFF2-40B4-BE49-F238E27FC236}">
                  <a16:creationId xmlns:a16="http://schemas.microsoft.com/office/drawing/2014/main" id="{BE833883-36DF-4F32-B955-117F8C95E6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86" y="2499"/>
              <a:ext cx="21" cy="28"/>
            </a:xfrm>
            <a:custGeom>
              <a:avLst/>
              <a:gdLst>
                <a:gd name="T0" fmla="*/ 49 w 53"/>
                <a:gd name="T1" fmla="*/ 67 h 69"/>
                <a:gd name="T2" fmla="*/ 33 w 53"/>
                <a:gd name="T3" fmla="*/ 69 h 69"/>
                <a:gd name="T4" fmla="*/ 0 w 53"/>
                <a:gd name="T5" fmla="*/ 31 h 69"/>
                <a:gd name="T6" fmla="*/ 27 w 53"/>
                <a:gd name="T7" fmla="*/ 0 h 69"/>
                <a:gd name="T8" fmla="*/ 51 w 53"/>
                <a:gd name="T9" fmla="*/ 27 h 69"/>
                <a:gd name="T10" fmla="*/ 51 w 53"/>
                <a:gd name="T11" fmla="*/ 30 h 69"/>
                <a:gd name="T12" fmla="*/ 13 w 53"/>
                <a:gd name="T13" fmla="*/ 30 h 69"/>
                <a:gd name="T14" fmla="*/ 37 w 53"/>
                <a:gd name="T15" fmla="*/ 59 h 69"/>
                <a:gd name="T16" fmla="*/ 50 w 53"/>
                <a:gd name="T17" fmla="*/ 57 h 69"/>
                <a:gd name="T18" fmla="*/ 49 w 53"/>
                <a:gd name="T19" fmla="*/ 67 h 69"/>
                <a:gd name="T20" fmla="*/ 38 w 53"/>
                <a:gd name="T21" fmla="*/ 22 h 69"/>
                <a:gd name="T22" fmla="*/ 26 w 53"/>
                <a:gd name="T23" fmla="*/ 10 h 69"/>
                <a:gd name="T24" fmla="*/ 13 w 53"/>
                <a:gd name="T25" fmla="*/ 18 h 69"/>
                <a:gd name="T26" fmla="*/ 12 w 53"/>
                <a:gd name="T27" fmla="*/ 22 h 69"/>
                <a:gd name="T28" fmla="*/ 38 w 53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3" y="12"/>
                    <a:pt x="51" y="27"/>
                  </a:cubicBezTo>
                  <a:lnTo>
                    <a:pt x="51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3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122">
              <a:extLst>
                <a:ext uri="{FF2B5EF4-FFF2-40B4-BE49-F238E27FC236}">
                  <a16:creationId xmlns:a16="http://schemas.microsoft.com/office/drawing/2014/main" id="{FAF1D8C4-F0ED-4FAE-AAC4-A7B834A67B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3" y="2499"/>
              <a:ext cx="21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4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4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123">
              <a:extLst>
                <a:ext uri="{FF2B5EF4-FFF2-40B4-BE49-F238E27FC236}">
                  <a16:creationId xmlns:a16="http://schemas.microsoft.com/office/drawing/2014/main" id="{7C595E2F-616C-48B7-BF1B-82A7E98E5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41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6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6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124">
              <a:extLst>
                <a:ext uri="{FF2B5EF4-FFF2-40B4-BE49-F238E27FC236}">
                  <a16:creationId xmlns:a16="http://schemas.microsoft.com/office/drawing/2014/main" id="{FD95683D-33AB-405E-8CA3-296356669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2 w 33"/>
                <a:gd name="T5" fmla="*/ 2 h 67"/>
                <a:gd name="T6" fmla="*/ 12 w 33"/>
                <a:gd name="T7" fmla="*/ 15 h 67"/>
                <a:gd name="T8" fmla="*/ 12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2" y="2"/>
                  </a:lnTo>
                  <a:lnTo>
                    <a:pt x="12" y="15"/>
                  </a:lnTo>
                  <a:lnTo>
                    <a:pt x="12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125">
              <a:extLst>
                <a:ext uri="{FF2B5EF4-FFF2-40B4-BE49-F238E27FC236}">
                  <a16:creationId xmlns:a16="http://schemas.microsoft.com/office/drawing/2014/main" id="{FB1C1169-467C-4ADE-B391-C2BB5E09C0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6" y="2499"/>
              <a:ext cx="21" cy="29"/>
            </a:xfrm>
            <a:custGeom>
              <a:avLst/>
              <a:gdLst>
                <a:gd name="T0" fmla="*/ 37 w 52"/>
                <a:gd name="T1" fmla="*/ 68 h 72"/>
                <a:gd name="T2" fmla="*/ 37 w 52"/>
                <a:gd name="T3" fmla="*/ 60 h 72"/>
                <a:gd name="T4" fmla="*/ 37 w 52"/>
                <a:gd name="T5" fmla="*/ 60 h 72"/>
                <a:gd name="T6" fmla="*/ 21 w 52"/>
                <a:gd name="T7" fmla="*/ 70 h 72"/>
                <a:gd name="T8" fmla="*/ 1 w 52"/>
                <a:gd name="T9" fmla="*/ 52 h 72"/>
                <a:gd name="T10" fmla="*/ 37 w 52"/>
                <a:gd name="T11" fmla="*/ 31 h 72"/>
                <a:gd name="T12" fmla="*/ 37 w 52"/>
                <a:gd name="T13" fmla="*/ 21 h 72"/>
                <a:gd name="T14" fmla="*/ 27 w 52"/>
                <a:gd name="T15" fmla="*/ 11 h 72"/>
                <a:gd name="T16" fmla="*/ 16 w 52"/>
                <a:gd name="T17" fmla="*/ 21 h 72"/>
                <a:gd name="T18" fmla="*/ 4 w 52"/>
                <a:gd name="T19" fmla="*/ 21 h 72"/>
                <a:gd name="T20" fmla="*/ 29 w 52"/>
                <a:gd name="T21" fmla="*/ 1 h 72"/>
                <a:gd name="T22" fmla="*/ 50 w 52"/>
                <a:gd name="T23" fmla="*/ 22 h 72"/>
                <a:gd name="T24" fmla="*/ 50 w 52"/>
                <a:gd name="T25" fmla="*/ 68 h 72"/>
                <a:gd name="T26" fmla="*/ 37 w 52"/>
                <a:gd name="T27" fmla="*/ 68 h 72"/>
                <a:gd name="T28" fmla="*/ 37 w 52"/>
                <a:gd name="T29" fmla="*/ 39 h 72"/>
                <a:gd name="T30" fmla="*/ 35 w 52"/>
                <a:gd name="T31" fmla="*/ 39 h 72"/>
                <a:gd name="T32" fmla="*/ 15 w 52"/>
                <a:gd name="T33" fmla="*/ 52 h 72"/>
                <a:gd name="T34" fmla="*/ 23 w 52"/>
                <a:gd name="T35" fmla="*/ 60 h 72"/>
                <a:gd name="T36" fmla="*/ 37 w 52"/>
                <a:gd name="T37" fmla="*/ 42 h 72"/>
                <a:gd name="T38" fmla="*/ 37 w 52"/>
                <a:gd name="T3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2">
                  <a:moveTo>
                    <a:pt x="37" y="68"/>
                  </a:moveTo>
                  <a:lnTo>
                    <a:pt x="37" y="60"/>
                  </a:lnTo>
                  <a:lnTo>
                    <a:pt x="37" y="60"/>
                  </a:lnTo>
                  <a:cubicBezTo>
                    <a:pt x="34" y="66"/>
                    <a:pt x="27" y="70"/>
                    <a:pt x="21" y="70"/>
                  </a:cubicBezTo>
                  <a:cubicBezTo>
                    <a:pt x="10" y="72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7" y="68"/>
                  </a:lnTo>
                  <a:close/>
                  <a:moveTo>
                    <a:pt x="37" y="39"/>
                  </a:moveTo>
                  <a:lnTo>
                    <a:pt x="35" y="39"/>
                  </a:lnTo>
                  <a:cubicBezTo>
                    <a:pt x="27" y="39"/>
                    <a:pt x="15" y="43"/>
                    <a:pt x="15" y="52"/>
                  </a:cubicBezTo>
                  <a:cubicBezTo>
                    <a:pt x="15" y="56"/>
                    <a:pt x="18" y="60"/>
                    <a:pt x="23" y="60"/>
                  </a:cubicBezTo>
                  <a:cubicBezTo>
                    <a:pt x="31" y="59"/>
                    <a:pt x="37" y="51"/>
                    <a:pt x="37" y="42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1BBC1A1-77C7-4DA4-B17A-95B7DA9B57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491"/>
              <a:ext cx="17" cy="36"/>
            </a:xfrm>
            <a:custGeom>
              <a:avLst/>
              <a:gdLst>
                <a:gd name="T0" fmla="*/ 42 w 43"/>
                <a:gd name="T1" fmla="*/ 89 h 90"/>
                <a:gd name="T2" fmla="*/ 32 w 43"/>
                <a:gd name="T3" fmla="*/ 90 h 90"/>
                <a:gd name="T4" fmla="*/ 12 w 43"/>
                <a:gd name="T5" fmla="*/ 74 h 90"/>
                <a:gd name="T6" fmla="*/ 12 w 43"/>
                <a:gd name="T7" fmla="*/ 33 h 90"/>
                <a:gd name="T8" fmla="*/ 0 w 43"/>
                <a:gd name="T9" fmla="*/ 33 h 90"/>
                <a:gd name="T10" fmla="*/ 0 w 43"/>
                <a:gd name="T11" fmla="*/ 23 h 90"/>
                <a:gd name="T12" fmla="*/ 12 w 43"/>
                <a:gd name="T13" fmla="*/ 23 h 90"/>
                <a:gd name="T14" fmla="*/ 12 w 43"/>
                <a:gd name="T15" fmla="*/ 8 h 90"/>
                <a:gd name="T16" fmla="*/ 25 w 43"/>
                <a:gd name="T17" fmla="*/ 0 h 90"/>
                <a:gd name="T18" fmla="*/ 25 w 43"/>
                <a:gd name="T19" fmla="*/ 23 h 90"/>
                <a:gd name="T20" fmla="*/ 43 w 43"/>
                <a:gd name="T21" fmla="*/ 23 h 90"/>
                <a:gd name="T22" fmla="*/ 43 w 43"/>
                <a:gd name="T23" fmla="*/ 33 h 90"/>
                <a:gd name="T24" fmla="*/ 25 w 43"/>
                <a:gd name="T25" fmla="*/ 33 h 90"/>
                <a:gd name="T26" fmla="*/ 25 w 43"/>
                <a:gd name="T27" fmla="*/ 68 h 90"/>
                <a:gd name="T28" fmla="*/ 35 w 43"/>
                <a:gd name="T29" fmla="*/ 80 h 90"/>
                <a:gd name="T30" fmla="*/ 42 w 43"/>
                <a:gd name="T31" fmla="*/ 79 h 90"/>
                <a:gd name="T32" fmla="*/ 42 w 43"/>
                <a:gd name="T33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0">
                  <a:moveTo>
                    <a:pt x="42" y="89"/>
                  </a:moveTo>
                  <a:cubicBezTo>
                    <a:pt x="38" y="90"/>
                    <a:pt x="35" y="90"/>
                    <a:pt x="32" y="90"/>
                  </a:cubicBezTo>
                  <a:cubicBezTo>
                    <a:pt x="20" y="90"/>
                    <a:pt x="12" y="86"/>
                    <a:pt x="12" y="74"/>
                  </a:cubicBezTo>
                  <a:lnTo>
                    <a:pt x="12" y="3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12" y="8"/>
                  </a:lnTo>
                  <a:lnTo>
                    <a:pt x="25" y="0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43" y="33"/>
                  </a:lnTo>
                  <a:lnTo>
                    <a:pt x="25" y="33"/>
                  </a:lnTo>
                  <a:lnTo>
                    <a:pt x="25" y="68"/>
                  </a:lnTo>
                  <a:cubicBezTo>
                    <a:pt x="25" y="75"/>
                    <a:pt x="26" y="80"/>
                    <a:pt x="35" y="80"/>
                  </a:cubicBezTo>
                  <a:cubicBezTo>
                    <a:pt x="37" y="80"/>
                    <a:pt x="39" y="80"/>
                    <a:pt x="42" y="79"/>
                  </a:cubicBezTo>
                  <a:lnTo>
                    <a:pt x="42" y="8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127">
              <a:extLst>
                <a:ext uri="{FF2B5EF4-FFF2-40B4-BE49-F238E27FC236}">
                  <a16:creationId xmlns:a16="http://schemas.microsoft.com/office/drawing/2014/main" id="{C2CE244D-104B-467E-9BAB-BED0E32F85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5" y="2488"/>
              <a:ext cx="6" cy="39"/>
            </a:xfrm>
            <a:custGeom>
              <a:avLst/>
              <a:gdLst>
                <a:gd name="T0" fmla="*/ 0 w 15"/>
                <a:gd name="T1" fmla="*/ 14 h 95"/>
                <a:gd name="T2" fmla="*/ 0 w 15"/>
                <a:gd name="T3" fmla="*/ 0 h 95"/>
                <a:gd name="T4" fmla="*/ 15 w 15"/>
                <a:gd name="T5" fmla="*/ 0 h 95"/>
                <a:gd name="T6" fmla="*/ 15 w 15"/>
                <a:gd name="T7" fmla="*/ 14 h 95"/>
                <a:gd name="T8" fmla="*/ 0 w 15"/>
                <a:gd name="T9" fmla="*/ 14 h 95"/>
                <a:gd name="T10" fmla="*/ 2 w 15"/>
                <a:gd name="T11" fmla="*/ 95 h 95"/>
                <a:gd name="T12" fmla="*/ 2 w 15"/>
                <a:gd name="T13" fmla="*/ 29 h 95"/>
                <a:gd name="T14" fmla="*/ 14 w 15"/>
                <a:gd name="T15" fmla="*/ 29 h 95"/>
                <a:gd name="T16" fmla="*/ 14 w 15"/>
                <a:gd name="T17" fmla="*/ 95 h 95"/>
                <a:gd name="T18" fmla="*/ 2 w 15"/>
                <a:gd name="T1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5">
                  <a:moveTo>
                    <a:pt x="0" y="1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close/>
                  <a:moveTo>
                    <a:pt x="2" y="95"/>
                  </a:moveTo>
                  <a:lnTo>
                    <a:pt x="2" y="29"/>
                  </a:lnTo>
                  <a:lnTo>
                    <a:pt x="14" y="29"/>
                  </a:lnTo>
                  <a:lnTo>
                    <a:pt x="14" y="95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6134A652-3408-46D6-86F1-5B3378F33C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48" y="2499"/>
              <a:ext cx="24" cy="28"/>
            </a:xfrm>
            <a:custGeom>
              <a:avLst/>
              <a:gdLst>
                <a:gd name="T0" fmla="*/ 0 w 59"/>
                <a:gd name="T1" fmla="*/ 35 h 69"/>
                <a:gd name="T2" fmla="*/ 29 w 59"/>
                <a:gd name="T3" fmla="*/ 0 h 69"/>
                <a:gd name="T4" fmla="*/ 59 w 59"/>
                <a:gd name="T5" fmla="*/ 35 h 69"/>
                <a:gd name="T6" fmla="*/ 30 w 59"/>
                <a:gd name="T7" fmla="*/ 69 h 69"/>
                <a:gd name="T8" fmla="*/ 0 w 59"/>
                <a:gd name="T9" fmla="*/ 35 h 69"/>
                <a:gd name="T10" fmla="*/ 45 w 59"/>
                <a:gd name="T11" fmla="*/ 35 h 69"/>
                <a:gd name="T12" fmla="*/ 29 w 59"/>
                <a:gd name="T13" fmla="*/ 10 h 69"/>
                <a:gd name="T14" fmla="*/ 14 w 59"/>
                <a:gd name="T15" fmla="*/ 35 h 69"/>
                <a:gd name="T16" fmla="*/ 29 w 59"/>
                <a:gd name="T17" fmla="*/ 60 h 69"/>
                <a:gd name="T18" fmla="*/ 45 w 59"/>
                <a:gd name="T19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9">
                  <a:moveTo>
                    <a:pt x="0" y="35"/>
                  </a:moveTo>
                  <a:cubicBezTo>
                    <a:pt x="0" y="16"/>
                    <a:pt x="8" y="0"/>
                    <a:pt x="29" y="0"/>
                  </a:cubicBezTo>
                  <a:cubicBezTo>
                    <a:pt x="50" y="0"/>
                    <a:pt x="59" y="16"/>
                    <a:pt x="59" y="35"/>
                  </a:cubicBezTo>
                  <a:cubicBezTo>
                    <a:pt x="59" y="54"/>
                    <a:pt x="51" y="69"/>
                    <a:pt x="30" y="69"/>
                  </a:cubicBezTo>
                  <a:cubicBezTo>
                    <a:pt x="9" y="69"/>
                    <a:pt x="0" y="54"/>
                    <a:pt x="0" y="35"/>
                  </a:cubicBezTo>
                  <a:close/>
                  <a:moveTo>
                    <a:pt x="45" y="35"/>
                  </a:moveTo>
                  <a:cubicBezTo>
                    <a:pt x="45" y="24"/>
                    <a:pt x="43" y="10"/>
                    <a:pt x="29" y="10"/>
                  </a:cubicBezTo>
                  <a:cubicBezTo>
                    <a:pt x="16" y="10"/>
                    <a:pt x="14" y="24"/>
                    <a:pt x="14" y="35"/>
                  </a:cubicBezTo>
                  <a:cubicBezTo>
                    <a:pt x="14" y="46"/>
                    <a:pt x="16" y="60"/>
                    <a:pt x="29" y="60"/>
                  </a:cubicBezTo>
                  <a:cubicBezTo>
                    <a:pt x="43" y="60"/>
                    <a:pt x="45" y="45"/>
                    <a:pt x="45" y="35"/>
                  </a:cubicBez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E9798E4A-EDFF-49DF-B858-B7C2F46E0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9" y="2499"/>
              <a:ext cx="20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130">
              <a:extLst>
                <a:ext uri="{FF2B5EF4-FFF2-40B4-BE49-F238E27FC236}">
                  <a16:creationId xmlns:a16="http://schemas.microsoft.com/office/drawing/2014/main" id="{17301126-43D0-4B9B-8EB7-F5482EDD1E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6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131">
              <a:extLst>
                <a:ext uri="{FF2B5EF4-FFF2-40B4-BE49-F238E27FC236}">
                  <a16:creationId xmlns:a16="http://schemas.microsoft.com/office/drawing/2014/main" id="{86B4CFFA-C9BE-4CB0-ACA4-47C2ED5E9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4" y="2499"/>
              <a:ext cx="20" cy="27"/>
            </a:xfrm>
            <a:custGeom>
              <a:avLst/>
              <a:gdLst>
                <a:gd name="T0" fmla="*/ 38 w 51"/>
                <a:gd name="T1" fmla="*/ 67 h 67"/>
                <a:gd name="T2" fmla="*/ 38 w 51"/>
                <a:gd name="T3" fmla="*/ 32 h 67"/>
                <a:gd name="T4" fmla="*/ 38 w 51"/>
                <a:gd name="T5" fmla="*/ 24 h 67"/>
                <a:gd name="T6" fmla="*/ 30 w 51"/>
                <a:gd name="T7" fmla="*/ 13 h 67"/>
                <a:gd name="T8" fmla="*/ 12 w 51"/>
                <a:gd name="T9" fmla="*/ 40 h 67"/>
                <a:gd name="T10" fmla="*/ 12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2 w 51"/>
                <a:gd name="T17" fmla="*/ 2 h 67"/>
                <a:gd name="T18" fmla="*/ 12 w 51"/>
                <a:gd name="T19" fmla="*/ 16 h 67"/>
                <a:gd name="T20" fmla="*/ 12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8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8" y="67"/>
                  </a:moveTo>
                  <a:lnTo>
                    <a:pt x="38" y="32"/>
                  </a:lnTo>
                  <a:lnTo>
                    <a:pt x="38" y="24"/>
                  </a:lnTo>
                  <a:cubicBezTo>
                    <a:pt x="38" y="17"/>
                    <a:pt x="37" y="13"/>
                    <a:pt x="30" y="13"/>
                  </a:cubicBezTo>
                  <a:cubicBezTo>
                    <a:pt x="17" y="13"/>
                    <a:pt x="12" y="30"/>
                    <a:pt x="12" y="40"/>
                  </a:cubicBezTo>
                  <a:lnTo>
                    <a:pt x="12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16"/>
                  </a:lnTo>
                  <a:lnTo>
                    <a:pt x="12" y="16"/>
                  </a:lnTo>
                  <a:cubicBezTo>
                    <a:pt x="15" y="7"/>
                    <a:pt x="23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8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7DE26F55-AFFC-AC95-DA4A-953BD8F8D3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4508500"/>
            <a:ext cx="9144000" cy="635000"/>
          </a:xfrm>
          <a:prstGeom prst="rect">
            <a:avLst/>
          </a:prstGeom>
        </p:spPr>
      </p:pic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D57177F8-97B4-9EFE-221A-A25EF86ED363}"/>
              </a:ext>
            </a:extLst>
          </p:cNvPr>
          <p:cNvSpPr txBox="1">
            <a:spLocks/>
          </p:cNvSpPr>
          <p:nvPr userDrawn="1"/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u="none" kern="1200" spc="50">
                <a:solidFill>
                  <a:srgbClr val="00589C"/>
                </a:solidFill>
                <a:latin typeface="+mj-lt"/>
                <a:ea typeface="ＭＳ Ｐゴシック" charset="0"/>
                <a:cs typeface="+mn-cs"/>
              </a:defRPr>
            </a:lvl1pPr>
            <a:lvl2pPr marL="457144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287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431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574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5717" algn="l" defTabSz="457144" rtl="0" eaLnBrk="1" latinLnBrk="0" hangingPunct="1"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2861" algn="l" defTabSz="457144" rtl="0" eaLnBrk="1" latinLnBrk="0" hangingPunct="1"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004" algn="l" defTabSz="457144" rtl="0" eaLnBrk="1" latinLnBrk="0" hangingPunct="1"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148" algn="l" defTabSz="457144" rtl="0" eaLnBrk="1" latinLnBrk="0" hangingPunct="1"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D6F2D8-2F5E-CB4C-A441-2822E24AF9FA}" type="slidenum">
              <a:rPr kumimoji="0" lang="de-DE" sz="800" b="0" i="0" u="none" strike="noStrike" kern="1200" cap="none" spc="50" normalizeH="0" baseline="0" noProof="0" smtClean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50" normalizeH="0" baseline="0" noProof="0" dirty="0">
              <a:ln>
                <a:noFill/>
              </a:ln>
              <a:solidFill>
                <a:srgbClr val="00589C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FC9E3F-698D-9DFB-F9B2-080C450646D0}"/>
              </a:ext>
            </a:extLst>
          </p:cNvPr>
          <p:cNvSpPr txBox="1"/>
          <p:nvPr userDrawn="1"/>
        </p:nvSpPr>
        <p:spPr>
          <a:xfrm>
            <a:off x="823356" y="4897279"/>
            <a:ext cx="720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50" normalizeH="0" baseline="0" noProof="0" dirty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cs typeface="Rotis SemiSans Std Light"/>
              </a:rPr>
              <a:t>©  Zweckverband Bodensee-Wasserversorgung </a:t>
            </a:r>
          </a:p>
        </p:txBody>
      </p:sp>
    </p:spTree>
    <p:extLst>
      <p:ext uri="{BB962C8B-B14F-4D97-AF65-F5344CB8AC3E}">
        <p14:creationId xmlns:p14="http://schemas.microsoft.com/office/powerpoint/2010/main" val="283665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54" r:id="rId2"/>
    <p:sldLayoutId id="2147483850" r:id="rId3"/>
    <p:sldLayoutId id="2147483847" r:id="rId4"/>
    <p:sldLayoutId id="2147483851" r:id="rId5"/>
  </p:sldLayoutIdLst>
  <p:hf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5pPr>
      <a:lvl6pPr marL="45714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287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431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57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080F"/>
        </a:buClr>
        <a:buSzPct val="90000"/>
        <a:buFont typeface="Arial" panose="020B0604020202020204" pitchFamily="34" charset="0"/>
        <a:buNone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1pPr>
      <a:lvl2pPr marL="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2pPr>
      <a:lvl3pPr marL="36000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3pPr>
      <a:lvl4pPr marL="534988" marR="0" indent="-176213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4pPr>
      <a:lvl5pPr marL="719138" marR="0" indent="-18415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5pPr>
      <a:lvl6pPr marL="890588" marR="0" indent="-17462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6pPr>
      <a:lvl7pPr marL="1071563" marR="0" indent="-18097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7pPr>
      <a:lvl8pPr marL="3519053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76197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1">
          <p15:clr>
            <a:srgbClr val="F26B43"/>
          </p15:clr>
        </p15:guide>
        <p15:guide id="2" pos="2540">
          <p15:clr>
            <a:srgbClr val="A4A3A4"/>
          </p15:clr>
        </p15:guide>
        <p15:guide id="3" pos="226">
          <p15:clr>
            <a:srgbClr val="547EBF"/>
          </p15:clr>
        </p15:guide>
        <p15:guide id="4" pos="4853">
          <p15:clr>
            <a:srgbClr val="547EBF"/>
          </p15:clr>
        </p15:guide>
        <p15:guide id="5" pos="5080">
          <p15:clr>
            <a:srgbClr val="547EBF"/>
          </p15:clr>
        </p15:guide>
        <p15:guide id="6" pos="2653">
          <p15:clr>
            <a:srgbClr val="FDE53C"/>
          </p15:clr>
        </p15:guide>
        <p15:guide id="7" pos="2426">
          <p15:clr>
            <a:srgbClr val="FDE53C"/>
          </p15:clr>
        </p15:guide>
        <p15:guide id="9" orient="horz" pos="2799">
          <p15:clr>
            <a:srgbClr val="547EBF"/>
          </p15:clr>
        </p15:guide>
        <p15:guide id="10" orient="horz" pos="282">
          <p15:clr>
            <a:srgbClr val="F26B43"/>
          </p15:clr>
        </p15:guide>
        <p15:guide id="11" orient="horz" pos="599">
          <p15:clr>
            <a:srgbClr val="F26B43"/>
          </p15:clr>
        </p15:guide>
        <p15:guide id="12" orient="horz" pos="509">
          <p15:clr>
            <a:srgbClr val="A4A3A4"/>
          </p15:clr>
        </p15:guide>
        <p15:guide id="13" orient="horz" pos="231">
          <p15:clr>
            <a:srgbClr val="A4A3A4"/>
          </p15:clr>
        </p15:guide>
        <p15:guide id="14" orient="horz" pos="571">
          <p15:clr>
            <a:srgbClr val="A4A3A4"/>
          </p15:clr>
        </p15:guide>
        <p15:guide id="15" orient="horz" pos="667">
          <p15:clr>
            <a:srgbClr val="FDE53C"/>
          </p15:clr>
        </p15:guide>
        <p15:guide id="16" orient="horz" pos="531">
          <p15:clr>
            <a:srgbClr val="FDE53C"/>
          </p15:clr>
        </p15:guide>
        <p15:guide id="17" orient="horz" pos="826">
          <p15:clr>
            <a:srgbClr val="FDE53C"/>
          </p15:clr>
        </p15:guide>
        <p15:guide id="18" orient="horz" pos="802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A396943-DB5A-256A-81E1-7723F1E868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362" y="2571750"/>
            <a:ext cx="7343775" cy="900113"/>
          </a:xfrm>
        </p:spPr>
        <p:txBody>
          <a:bodyPr/>
          <a:lstStyle/>
          <a:p>
            <a:r>
              <a:rPr lang="de-DE" dirty="0"/>
              <a:t>Präsentation des Projekts „Zukunftsquelle“</a:t>
            </a:r>
            <a:br>
              <a:rPr lang="de-DE" dirty="0"/>
            </a:br>
            <a:r>
              <a:rPr lang="de-DE" dirty="0"/>
              <a:t>der Bodensee-Wasserversorgung | Kurzversion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363D99-141E-CA80-6B0E-421622C6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203189"/>
            <a:ext cx="7343775" cy="1661993"/>
          </a:xfrm>
        </p:spPr>
        <p:txBody>
          <a:bodyPr/>
          <a:lstStyle/>
          <a:p>
            <a:r>
              <a:rPr lang="de-DE" dirty="0"/>
              <a:t>Zukunftsquelle. </a:t>
            </a:r>
            <a:br>
              <a:rPr lang="de-DE" dirty="0"/>
            </a:br>
            <a:r>
              <a:rPr lang="de-DE" dirty="0"/>
              <a:t>Wasser für Generationen</a:t>
            </a:r>
            <a:br>
              <a:rPr lang="de-DE" dirty="0"/>
            </a:b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40F9578-9571-AEFB-D417-76ACE1006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94193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EBD3AC-C5A2-D164-2C0A-30B5C1B4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 aus dem Bodensee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F85637-BC97-5CAE-04D9-FAE0AEB3F7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Trinkwasser für Baden-Württemberg</a:t>
            </a:r>
            <a:br>
              <a:rPr lang="de-DE" dirty="0"/>
            </a:br>
            <a:r>
              <a:rPr lang="de-DE" dirty="0"/>
              <a:t>Mehr als vier Millionen Menschen im Land nutzen Fernwasser aus dem Bodensee.</a:t>
            </a:r>
          </a:p>
          <a:p>
            <a:endParaRPr lang="de-DE" dirty="0"/>
          </a:p>
          <a:p>
            <a:r>
              <a:rPr lang="de-DE" b="1" dirty="0"/>
              <a:t>Eine kommunale Solidargemeinschaft</a:t>
            </a:r>
            <a:br>
              <a:rPr lang="de-DE" dirty="0"/>
            </a:br>
            <a:r>
              <a:rPr lang="de-DE" dirty="0"/>
              <a:t>Verantwortlich dafür ist der 1954 gegründete Zweckverband Bodensee-Wasserversorgung.</a:t>
            </a:r>
          </a:p>
          <a:p>
            <a:endParaRPr lang="de-DE" dirty="0"/>
          </a:p>
          <a:p>
            <a:r>
              <a:rPr lang="de-DE" b="1" dirty="0"/>
              <a:t>Wir gehören dazu!</a:t>
            </a:r>
            <a:br>
              <a:rPr lang="de-DE" dirty="0"/>
            </a:br>
            <a:r>
              <a:rPr lang="de-DE" dirty="0"/>
              <a:t>Als eines von 183 Mitgliedern profitieren auch wir vom Wasser aus dem größten See Deutschlands.</a:t>
            </a:r>
          </a:p>
          <a:p>
            <a:endParaRPr lang="de-DE" dirty="0"/>
          </a:p>
        </p:txBody>
      </p:sp>
      <p:pic>
        <p:nvPicPr>
          <p:cNvPr id="9" name="Bildplatzhalter 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358E7969-2E12-BEFA-FD09-FC37BA8AB4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6036" t="9454" b="-813"/>
          <a:stretch/>
        </p:blipFill>
        <p:spPr>
          <a:xfrm>
            <a:off x="4381804" y="1121079"/>
            <a:ext cx="3322333" cy="3322333"/>
          </a:xfr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24E303-0B35-4BC9-617F-190F55196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6F2D8-2F5E-CB4C-A441-2822E24AF9F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311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244C1-949A-137B-9644-DE636A01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 für die Wasserversorgung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13A71D-3508-5EEE-2FED-34DE963C2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906463"/>
            <a:ext cx="3533321" cy="3536949"/>
          </a:xfrm>
        </p:spPr>
        <p:txBody>
          <a:bodyPr vert="horz" wrap="square" lIns="0" tIns="0" rIns="0" bIns="0" numCol="1" spcCol="0" rtlCol="0" anchor="t">
            <a:noAutofit/>
          </a:bodyPr>
          <a:lstStyle/>
          <a:p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Anlagenzustand</a:t>
            </a:r>
            <a:r>
              <a:rPr lang="de-DE" dirty="0"/>
              <a:t>​: Seit 1980er Jahren wenig Anpassungen bei Kapazitäten und Technologien​. Nutzungsdauer vieler Anlagen ist erreicht​.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Klimawandel</a:t>
            </a:r>
            <a:r>
              <a:rPr lang="de-DE" dirty="0"/>
              <a:t> führt zu Änderungen bei Wasserbedarf, aber auch am See </a:t>
            </a:r>
            <a:br>
              <a:rPr lang="de-DE" dirty="0"/>
            </a:br>
            <a:r>
              <a:rPr lang="de-DE" dirty="0"/>
              <a:t>(z. B. Pegelstände)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​</a:t>
            </a:r>
            <a:r>
              <a:rPr lang="de-DE" b="1" dirty="0" err="1"/>
              <a:t>Quaggamuschel</a:t>
            </a:r>
            <a:r>
              <a:rPr lang="de-DE" dirty="0"/>
              <a:t> seit 2017 im Bodensee – Gefahr der „Verstopfung“ von Leitungen und Filtern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Weitere </a:t>
            </a:r>
            <a:r>
              <a:rPr lang="de-DE" b="1" dirty="0"/>
              <a:t>Herausforderungen</a:t>
            </a:r>
            <a:r>
              <a:rPr lang="de-DE" dirty="0"/>
              <a:t> bspw. durch Schadstoffe im Wasser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B20F19-36D1-9CEA-4C66-8028D7151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6F2D8-2F5E-CB4C-A441-2822E24AF9FA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4" name="Bildplatzhalter 13" descr="Ein Bild, das Im Haus, Person, Gerät, Fräsmaschine enthält.&#10;&#10;Automatisch generierte Beschreibung">
            <a:extLst>
              <a:ext uri="{FF2B5EF4-FFF2-40B4-BE49-F238E27FC236}">
                <a16:creationId xmlns:a16="http://schemas.microsoft.com/office/drawing/2014/main" id="{058D0A91-6295-1526-326A-6C638CF09A4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415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E1D1C-AE8F-0212-ABF9-2EDB6422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Lösung – die „Zukunftsquelle“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1B8422-BC3C-2DB9-A172-A7F425BD6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Modernisierung nicht im laufenden Betrieb möglich – daher:</a:t>
            </a:r>
          </a:p>
          <a:p>
            <a:r>
              <a:rPr lang="de-DE" b="1" kern="1200" dirty="0">
                <a:latin typeface="Arial"/>
                <a:ea typeface="ＭＳ Ｐゴシック"/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b="1" dirty="0"/>
              <a:t>Zweiter Standort im „Pfaffental“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Höhere Ausfallsicherheit, bessere Wartung, Kapazitätspuffer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Ultrafiltrationstechnologie filtert Quagga-Muschellarven &amp; Schadstoffe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Sobald neuer Standort läuft, kann bestehender modernisiert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Optionaler weiterer Ausbau: Drittes Wasserwerk am bestehenden Standort Süßenmühle („Wachstum“)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4BDB60-E573-0984-608E-ED5F2636E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6F2D8-2F5E-CB4C-A441-2822E24AF9F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4F04E97C-F47C-D1EB-7516-1C763582B9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638" y="4491037"/>
            <a:ext cx="3492500" cy="204787"/>
          </a:xfrm>
        </p:spPr>
        <p:txBody>
          <a:bodyPr/>
          <a:lstStyle/>
          <a:p>
            <a:r>
              <a:rPr lang="de-DE" dirty="0"/>
              <a:t>Künstlerische Darstellung neue Anlagen Pfaffental</a:t>
            </a:r>
          </a:p>
          <a:p>
            <a:endParaRPr lang="de-DE" dirty="0"/>
          </a:p>
        </p:txBody>
      </p:sp>
      <p:pic>
        <p:nvPicPr>
          <p:cNvPr id="8" name="Bildplatzhalter 9">
            <a:extLst>
              <a:ext uri="{FF2B5EF4-FFF2-40B4-BE49-F238E27FC236}">
                <a16:creationId xmlns:a16="http://schemas.microsoft.com/office/drawing/2014/main" id="{BFBEA531-A2B4-F97B-B79D-44D2ACC6D8A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0420" r="20420"/>
          <a:stretch/>
        </p:blipFill>
        <p:spPr>
          <a:xfrm>
            <a:off x="4211638" y="950913"/>
            <a:ext cx="3492500" cy="3492500"/>
          </a:xfrm>
        </p:spPr>
      </p:pic>
    </p:spTree>
    <p:extLst>
      <p:ext uri="{BB962C8B-B14F-4D97-AF65-F5344CB8AC3E}">
        <p14:creationId xmlns:p14="http://schemas.microsoft.com/office/powerpoint/2010/main" val="412958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8B18F-EEF0-E8C9-60E3-A4BC8F94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/>
                <a:ea typeface="ＭＳ Ｐゴシック"/>
                <a:cs typeface="Arial"/>
              </a:rPr>
              <a:t>Realisierungsstufen: Schritt für Schritt</a:t>
            </a:r>
          </a:p>
        </p:txBody>
      </p:sp>
      <p:pic>
        <p:nvPicPr>
          <p:cNvPr id="7" name="Bildplatzhalter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57820751-CB36-0C48-C857-3BAA0987D1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572" t="2170" r="2839" b="-1345"/>
          <a:stretch/>
        </p:blipFill>
        <p:spPr>
          <a:xfrm>
            <a:off x="358775" y="1025717"/>
            <a:ext cx="7345363" cy="341769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02B63F-F1BD-0082-956E-079A2D5E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</p:spPr>
        <p:txBody>
          <a:bodyPr/>
          <a:lstStyle/>
          <a:p>
            <a:fld id="{F4D6F2D8-2F5E-CB4C-A441-2822E24AF9F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73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BB8A8-E427-59A9-6307-43228FBD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Zeitplan – langfristig Sicherheit schaffen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0531F617-7F47-F504-B40E-3896AC7DBB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411" t="7155" r="3739" b="-71154"/>
          <a:stretch/>
        </p:blipFill>
        <p:spPr>
          <a:xfrm>
            <a:off x="358775" y="1651000"/>
            <a:ext cx="7345363" cy="3492500"/>
          </a:xfrm>
        </p:spPr>
      </p:pic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DC12BA85-AF04-9F1C-2BA5-14320876C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</p:spPr>
        <p:txBody>
          <a:bodyPr/>
          <a:lstStyle/>
          <a:p>
            <a:fld id="{F4D6F2D8-2F5E-CB4C-A441-2822E24AF9F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074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31797-2A73-6963-7FB9-E9E33C63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700"/>
              <a:t>Projektkosten – Investition für Generationen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3C9A8C-D5F0-F855-325D-45A246389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0" tIns="0" rIns="0" bIns="0" numCol="1" spcCol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ea typeface="ＭＳ Ｐゴシック"/>
                <a:cs typeface="Arial"/>
              </a:rPr>
              <a:t>Entscheidung 2023 über Realisierungsstufen „A+B“ (Status Quo) bedeutet Kosten von </a:t>
            </a:r>
            <a:r>
              <a:rPr lang="de-DE" sz="1200" b="1" dirty="0">
                <a:ea typeface="ＭＳ Ｐゴシック"/>
                <a:cs typeface="Arial"/>
              </a:rPr>
              <a:t>mehreren hundert Millionen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b="1" dirty="0">
                <a:ea typeface="ＭＳ Ｐゴシック"/>
                <a:cs typeface="Arial"/>
              </a:rPr>
              <a:t>Konkretisierung</a:t>
            </a:r>
            <a:r>
              <a:rPr lang="de-DE" sz="1200" dirty="0">
                <a:ea typeface="ＭＳ Ｐゴシック"/>
                <a:cs typeface="Arial"/>
              </a:rPr>
              <a:t> mit Entwurfsplanung vor Verbandsbeschluss am 14.11.2023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ea typeface="ＭＳ Ｐゴシック"/>
                <a:cs typeface="Arial"/>
              </a:rPr>
              <a:t>Bodensee-Wasserversorgung erzielt keine Gewinne – Kosten müssen </a:t>
            </a:r>
            <a:r>
              <a:rPr lang="de-DE" sz="1200" b="1" dirty="0">
                <a:ea typeface="ＭＳ Ｐゴシック"/>
                <a:cs typeface="Arial"/>
              </a:rPr>
              <a:t>auf Verbandsmitglieder umgelegt</a:t>
            </a:r>
            <a:r>
              <a:rPr lang="de-DE" sz="1200" dirty="0">
                <a:ea typeface="ＭＳ Ｐゴシック"/>
                <a:cs typeface="Arial"/>
              </a:rPr>
              <a:t>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ea typeface="ＭＳ Ｐゴシック"/>
                <a:cs typeface="Arial"/>
              </a:rPr>
              <a:t>2023 beträgt diese Umlage beträgt 81,5 Cent pro m³. Die Umsetzung der Realisierungsstufen A+B erhöht diese bis zum Jahr 2041 </a:t>
            </a:r>
            <a:r>
              <a:rPr lang="de-DE" sz="1200" b="1" dirty="0">
                <a:ea typeface="ＭＳ Ｐゴシック"/>
                <a:cs typeface="Arial"/>
              </a:rPr>
              <a:t>um ca. 39 ct/m³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ea typeface="ＭＳ Ｐゴシック"/>
                <a:cs typeface="Arial"/>
              </a:rPr>
              <a:t>Verband ist bisher von den aktuellen Förderrichtlinien des Landes </a:t>
            </a:r>
            <a:r>
              <a:rPr lang="de-DE" sz="1200" b="1" dirty="0">
                <a:ea typeface="ＭＳ Ｐゴシック"/>
                <a:cs typeface="Arial"/>
              </a:rPr>
              <a:t>ausgenommen!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EBE48D-0E23-D14F-239B-FC10F1E67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6F2D8-2F5E-CB4C-A441-2822E24AF9FA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5" name="Bildplatzhalter 4" descr="Ein Bild, das Person, Im Haus, Arbeitsfläche, Wand enthält.&#10;&#10;Automatisch generierte Beschreibung">
            <a:extLst>
              <a:ext uri="{FF2B5EF4-FFF2-40B4-BE49-F238E27FC236}">
                <a16:creationId xmlns:a16="http://schemas.microsoft.com/office/drawing/2014/main" id="{1D1DE825-D60E-B849-0B5C-1C9440A8A6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4062" r="9188"/>
          <a:stretch/>
        </p:blipFill>
        <p:spPr>
          <a:xfrm>
            <a:off x="4211638" y="950913"/>
            <a:ext cx="3492500" cy="3492500"/>
          </a:xfrm>
        </p:spPr>
      </p:pic>
    </p:spTree>
    <p:extLst>
      <p:ext uri="{BB962C8B-B14F-4D97-AF65-F5344CB8AC3E}">
        <p14:creationId xmlns:p14="http://schemas.microsoft.com/office/powerpoint/2010/main" val="341556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A24AD-9434-CA28-7A99-DA4911AF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Zukunftsquelle. Wasser für Generationen</a:t>
            </a:r>
          </a:p>
        </p:txBody>
      </p:sp>
      <p:pic>
        <p:nvPicPr>
          <p:cNvPr id="5" name="Bildplatzhalter 4" descr="Ein Bild, das Person, Mann, Im Haus enthält.&#10;&#10;Automatisch generierte Beschreibung">
            <a:extLst>
              <a:ext uri="{FF2B5EF4-FFF2-40B4-BE49-F238E27FC236}">
                <a16:creationId xmlns:a16="http://schemas.microsoft.com/office/drawing/2014/main" id="{4AC95F0B-5D6E-F1CA-1E01-BB2B07A425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209" r="-2209" b="28840"/>
          <a:stretch/>
        </p:blipFill>
        <p:spPr>
          <a:xfrm>
            <a:off x="358775" y="950913"/>
            <a:ext cx="7345363" cy="3492500"/>
          </a:xfr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24C068AD-21BD-EFA4-455B-8EFBB04C8562}"/>
              </a:ext>
            </a:extLst>
          </p:cNvPr>
          <p:cNvSpPr txBox="1"/>
          <p:nvPr/>
        </p:nvSpPr>
        <p:spPr>
          <a:xfrm>
            <a:off x="268222" y="2962334"/>
            <a:ext cx="6623915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3F74"/>
                </a:highligh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Sicherung </a:t>
            </a:r>
            <a:r>
              <a:rPr kumimoji="0" lang="de-DE" sz="24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3F74"/>
                </a:highligh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der Wasserversorgung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3F74"/>
                </a:highligh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für die </a:t>
            </a:r>
            <a:r>
              <a:rPr kumimoji="0" lang="de-DE" sz="240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3F74"/>
                </a:highligh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nächsten Jahrzehnte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DE" sz="2400" b="0" u="none" kern="0" spc="50" dirty="0">
                <a:solidFill>
                  <a:srgbClr val="FFFFFF"/>
                </a:solidFill>
                <a:highlight>
                  <a:srgbClr val="003F7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de-DE" sz="24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3F74"/>
                </a:highligh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und kommende </a:t>
            </a:r>
            <a:r>
              <a:rPr kumimoji="0" lang="de-DE" sz="240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3F74"/>
                </a:highligh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Generationen</a:t>
            </a: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EF7B1D93-7862-B696-4A4B-DCB572579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</p:spPr>
        <p:txBody>
          <a:bodyPr/>
          <a:lstStyle/>
          <a:p>
            <a:fld id="{F4D6F2D8-2F5E-CB4C-A441-2822E24AF9F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208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958387C-D63D-5113-9AD7-F44444AD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203189"/>
            <a:ext cx="7456851" cy="1107996"/>
          </a:xfrm>
        </p:spPr>
        <p:txBody>
          <a:bodyPr/>
          <a:lstStyle/>
          <a:p>
            <a:r>
              <a:rPr lang="de-DE" dirty="0"/>
              <a:t>Zukunftsquelle. </a:t>
            </a:r>
            <a:br>
              <a:rPr lang="de-DE" dirty="0"/>
            </a:br>
            <a:r>
              <a:rPr lang="de-DE" dirty="0"/>
              <a:t>Wasser für Generationen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3C6D0AE-2BA0-FA0C-69E1-6CEBD38FF3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00467415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und Kapitel">
  <a:themeElements>
    <a:clrScheme name="Farben Bodensee-Wasserversorgung nach CD">
      <a:dk1>
        <a:srgbClr val="00080F"/>
      </a:dk1>
      <a:lt1>
        <a:srgbClr val="FFFFFF"/>
      </a:lt1>
      <a:dk2>
        <a:srgbClr val="004C97"/>
      </a:dk2>
      <a:lt2>
        <a:srgbClr val="D8D8D8"/>
      </a:lt2>
      <a:accent1>
        <a:srgbClr val="009CDE"/>
      </a:accent1>
      <a:accent2>
        <a:srgbClr val="93D2EF"/>
      </a:accent2>
      <a:accent3>
        <a:srgbClr val="44D62C"/>
      </a:accent3>
      <a:accent4>
        <a:srgbClr val="FC4C02"/>
      </a:accent4>
      <a:accent5>
        <a:srgbClr val="FFDE01"/>
      </a:accent5>
      <a:accent6>
        <a:srgbClr val="CCFFFF"/>
      </a:accent6>
      <a:hlink>
        <a:srgbClr val="7F7F7F"/>
      </a:hlink>
      <a:folHlink>
        <a:srgbClr val="00080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u="none" strike="noStrike" cap="none" normalizeH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5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b="0" u="none" dirty="0" smtClean="0">
            <a:solidFill>
              <a:schemeClr val="tx1"/>
            </a:solidFill>
            <a:latin typeface="Rotis SemiSans Std Light" pitchFamily="34" charset="0"/>
          </a:defRPr>
        </a:defPPr>
      </a:lstStyle>
    </a:tx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2022-zukunftsquelle.potx" id="{0565AD64-7D44-4FD6-96B4-7F4C7F9F56D9}" vid="{0156358A-DCEA-4D51-916D-1CF9F3A3F41F}"/>
    </a:ext>
  </a:extLst>
</a:theme>
</file>

<file path=ppt/theme/theme2.xml><?xml version="1.0" encoding="utf-8"?>
<a:theme xmlns:a="http://schemas.openxmlformats.org/drawingml/2006/main" name="Text">
  <a:themeElements>
    <a:clrScheme name="Farben Bodensee-Wasserversorgung nach CD">
      <a:dk1>
        <a:srgbClr val="00080F"/>
      </a:dk1>
      <a:lt1>
        <a:srgbClr val="FFFFFF"/>
      </a:lt1>
      <a:dk2>
        <a:srgbClr val="004C97"/>
      </a:dk2>
      <a:lt2>
        <a:srgbClr val="D8D8D8"/>
      </a:lt2>
      <a:accent1>
        <a:srgbClr val="009CDE"/>
      </a:accent1>
      <a:accent2>
        <a:srgbClr val="93D2EF"/>
      </a:accent2>
      <a:accent3>
        <a:srgbClr val="44D62C"/>
      </a:accent3>
      <a:accent4>
        <a:srgbClr val="FC4C02"/>
      </a:accent4>
      <a:accent5>
        <a:srgbClr val="FFDE01"/>
      </a:accent5>
      <a:accent6>
        <a:srgbClr val="CCFFFF"/>
      </a:accent6>
      <a:hlink>
        <a:srgbClr val="7F7F7F"/>
      </a:hlink>
      <a:folHlink>
        <a:srgbClr val="00080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u="none" strike="noStrike" cap="none" normalizeH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5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b="0" u="none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2022-zukunftsquelle.potx" id="{0565AD64-7D44-4FD6-96B4-7F4C7F9F56D9}" vid="{100BE233-7FB1-4179-A41B-0C4C04491C05}"/>
    </a:ext>
  </a:extLst>
</a:theme>
</file>

<file path=ppt/theme/theme3.xml><?xml version="1.0" encoding="utf-8"?>
<a:theme xmlns:a="http://schemas.openxmlformats.org/drawingml/2006/main" name="Text + Bild">
  <a:themeElements>
    <a:clrScheme name="Farben Bodensee-Wasserversorgung nach CD">
      <a:dk1>
        <a:srgbClr val="00080F"/>
      </a:dk1>
      <a:lt1>
        <a:srgbClr val="FFFFFF"/>
      </a:lt1>
      <a:dk2>
        <a:srgbClr val="004C97"/>
      </a:dk2>
      <a:lt2>
        <a:srgbClr val="D8D8D8"/>
      </a:lt2>
      <a:accent1>
        <a:srgbClr val="009CDE"/>
      </a:accent1>
      <a:accent2>
        <a:srgbClr val="93D2EF"/>
      </a:accent2>
      <a:accent3>
        <a:srgbClr val="44D62C"/>
      </a:accent3>
      <a:accent4>
        <a:srgbClr val="FC4C02"/>
      </a:accent4>
      <a:accent5>
        <a:srgbClr val="FFDE01"/>
      </a:accent5>
      <a:accent6>
        <a:srgbClr val="CCFFFF"/>
      </a:accent6>
      <a:hlink>
        <a:srgbClr val="7F7F7F"/>
      </a:hlink>
      <a:folHlink>
        <a:srgbClr val="00080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u="none" strike="noStrike" cap="none" normalizeH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5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defRPr sz="1400" b="0" u="none" dirty="0" smtClean="0">
            <a:solidFill>
              <a:schemeClr val="tx1"/>
            </a:solidFill>
            <a:latin typeface="Rotis SemiSans Std Light" pitchFamily="34" charset="0"/>
          </a:defRPr>
        </a:defPPr>
      </a:lstStyle>
    </a:tx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2022-zukunftsquelle.potx" id="{0565AD64-7D44-4FD6-96B4-7F4C7F9F56D9}" vid="{0D355D53-417C-40B5-9320-F25690317BB3}"/>
    </a:ext>
  </a:extLst>
</a:theme>
</file>

<file path=ppt/theme/theme4.xml><?xml version="1.0" encoding="utf-8"?>
<a:theme xmlns:a="http://schemas.openxmlformats.org/drawingml/2006/main" name="Diagramme, Tabellen, Grafiken">
  <a:themeElements>
    <a:clrScheme name="Bodensee-Wasserversorgung">
      <a:dk1>
        <a:srgbClr val="00080F"/>
      </a:dk1>
      <a:lt1>
        <a:srgbClr val="FFFFFF"/>
      </a:lt1>
      <a:dk2>
        <a:srgbClr val="3B3B3A"/>
      </a:dk2>
      <a:lt2>
        <a:srgbClr val="D4EDFC"/>
      </a:lt2>
      <a:accent1>
        <a:srgbClr val="00589A"/>
      </a:accent1>
      <a:accent2>
        <a:srgbClr val="92D5F6"/>
      </a:accent2>
      <a:accent3>
        <a:srgbClr val="88BD21"/>
      </a:accent3>
      <a:accent4>
        <a:srgbClr val="FFD800"/>
      </a:accent4>
      <a:accent5>
        <a:srgbClr val="EC6801"/>
      </a:accent5>
      <a:accent6>
        <a:srgbClr val="0095D7"/>
      </a:accent6>
      <a:hlink>
        <a:srgbClr val="3B3B3A"/>
      </a:hlink>
      <a:folHlink>
        <a:srgbClr val="3B3B3A"/>
      </a:folHlink>
    </a:clrScheme>
    <a:fontScheme name="Benutzerdefiniert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4C9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1588" marR="0" indent="0" algn="l" defTabSz="914400" eaLnBrk="1" fontAlgn="auto" latinLnBrk="0" hangingPunct="1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0" cap="none" spc="0" normalizeH="0" baseline="0" noProof="0" dirty="0" err="1" smtClean="0">
            <a:ln>
              <a:noFill/>
            </a:ln>
            <a:solidFill>
              <a:srgbClr val="FFFFFF"/>
            </a:solidFill>
            <a:effectLst/>
            <a:uLnTx/>
            <a:uFillTx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5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defRPr sz="1400" b="0" u="none" dirty="0" smtClean="0">
            <a:solidFill>
              <a:schemeClr val="tx1"/>
            </a:solidFill>
            <a:latin typeface="Rotis SemiSans Std Light" pitchFamily="34" charset="0"/>
          </a:defRPr>
        </a:defPPr>
      </a:lstStyle>
    </a:tx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2022-zukunftsquelle.potx" id="{0565AD64-7D44-4FD6-96B4-7F4C7F9F56D9}" vid="{C7FD0672-CA42-4D14-8593-BF452C0C86F6}"/>
    </a:ext>
  </a:ext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FCF1ED6E121B46B40345EE09109AE1" ma:contentTypeVersion="16" ma:contentTypeDescription="Create a new document." ma:contentTypeScope="" ma:versionID="61660e4c5141a0f1ebedbcdf6acb21b6">
  <xsd:schema xmlns:xsd="http://www.w3.org/2001/XMLSchema" xmlns:xs="http://www.w3.org/2001/XMLSchema" xmlns:p="http://schemas.microsoft.com/office/2006/metadata/properties" xmlns:ns2="83bab654-f1ce-4a4d-b42f-8042abc2c8d4" xmlns:ns3="93ceee7c-4fe9-4d24-87cf-9be5de58bc4b" targetNamespace="http://schemas.microsoft.com/office/2006/metadata/properties" ma:root="true" ma:fieldsID="e670a102b3bc69a16f0ebbe2c85c39a9" ns2:_="" ns3:_="">
    <xsd:import namespace="83bab654-f1ce-4a4d-b42f-8042abc2c8d4"/>
    <xsd:import namespace="93ceee7c-4fe9-4d24-87cf-9be5de58b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ab654-f1ce-4a4d-b42f-8042abc2c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251b2b-71e2-4341-8875-344fd260d7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eee7c-4fe9-4d24-87cf-9be5de58bc4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ce91d2f-a5c8-42f5-9d78-bd9b33eb2cb7}" ma:internalName="TaxCatchAll" ma:showField="CatchAllData" ma:web="93ceee7c-4fe9-4d24-87cf-9be5de58bc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ab654-f1ce-4a4d-b42f-8042abc2c8d4">
      <Terms xmlns="http://schemas.microsoft.com/office/infopath/2007/PartnerControls"/>
    </lcf76f155ced4ddcb4097134ff3c332f>
    <TaxCatchAll xmlns="93ceee7c-4fe9-4d24-87cf-9be5de58bc4b" xsi:nil="true"/>
  </documentManagement>
</p:properties>
</file>

<file path=customXml/itemProps1.xml><?xml version="1.0" encoding="utf-8"?>
<ds:datastoreItem xmlns:ds="http://schemas.openxmlformats.org/officeDocument/2006/customXml" ds:itemID="{C47C9ABB-41B9-4C5D-8E2C-5A8ED195B0AA}"/>
</file>

<file path=customXml/itemProps2.xml><?xml version="1.0" encoding="utf-8"?>
<ds:datastoreItem xmlns:ds="http://schemas.openxmlformats.org/officeDocument/2006/customXml" ds:itemID="{C8EDBCB0-113A-4A43-9969-08C50CB19D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49AD9F-09FD-48D7-8217-65DE919BE904}">
  <ds:schemaRefs>
    <ds:schemaRef ds:uri="93ceee7c-4fe9-4d24-87cf-9be5de58bc4b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83bab654-f1ce-4a4d-b42f-8042abc2c8d4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ppt-2022-zukunftsquelle</Template>
  <TotalTime>0</TotalTime>
  <Words>543</Words>
  <Application>Microsoft Office PowerPoint</Application>
  <PresentationFormat>Bildschirmpräsentation (16:9)</PresentationFormat>
  <Paragraphs>58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Systemschrift Normal</vt:lpstr>
      <vt:lpstr>Wingdings</vt:lpstr>
      <vt:lpstr>Titel und Kapitel</vt:lpstr>
      <vt:lpstr>Text</vt:lpstr>
      <vt:lpstr>Text + Bild</vt:lpstr>
      <vt:lpstr>Diagramme, Tabellen, Grafiken</vt:lpstr>
      <vt:lpstr>Zukunftsquelle.  Wasser für Generationen </vt:lpstr>
      <vt:lpstr>Wasser aus dem Bodensee</vt:lpstr>
      <vt:lpstr>Herausforderungen für die Wasserversorgung</vt:lpstr>
      <vt:lpstr>Unsere Lösung – die „Zukunftsquelle“</vt:lpstr>
      <vt:lpstr>Realisierungsstufen: Schritt für Schritt</vt:lpstr>
      <vt:lpstr>Zeitplan – langfristig Sicherheit schaffen</vt:lpstr>
      <vt:lpstr>Projektkosten – Investition für Generationen</vt:lpstr>
      <vt:lpstr>Zukunftsquelle. Wasser für Generationen</vt:lpstr>
      <vt:lpstr>Zukunftsquelle.  Wasser für Generationen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Zukunftsquelle.  Wasser für Generationen</dc:title>
  <dc:creator>BWV</dc:creator>
  <cp:lastModifiedBy>Volker Bischoff | Carta</cp:lastModifiedBy>
  <cp:revision>260</cp:revision>
  <cp:lastPrinted>2023-04-14T09:40:52Z</cp:lastPrinted>
  <dcterms:created xsi:type="dcterms:W3CDTF">2022-10-12T09:08:40Z</dcterms:created>
  <dcterms:modified xsi:type="dcterms:W3CDTF">2023-05-12T12:19:27Z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ediaServiceImageTags">
    <vt:lpwstr/>
  </property>
  <property fmtid="{D5CDD505-2E9C-101B-9397-08002B2CF9AE}" pid="4" name="ContentTypeId">
    <vt:lpwstr>0x010100C6FCF1ED6E121B46B40345EE09109AE1</vt:lpwstr>
  </property>
</Properties>
</file>